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95" r:id="rId8"/>
    <p:sldId id="297" r:id="rId9"/>
    <p:sldId id="262" r:id="rId10"/>
    <p:sldId id="263" r:id="rId11"/>
    <p:sldId id="264" r:id="rId12"/>
    <p:sldId id="294" r:id="rId13"/>
    <p:sldId id="265" r:id="rId14"/>
    <p:sldId id="292"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83" r:id="rId28"/>
    <p:sldId id="284" r:id="rId29"/>
    <p:sldId id="285" r:id="rId30"/>
    <p:sldId id="286" r:id="rId31"/>
    <p:sldId id="288" r:id="rId32"/>
    <p:sldId id="279" r:id="rId33"/>
    <p:sldId id="280" r:id="rId34"/>
    <p:sldId id="281" r:id="rId35"/>
    <p:sldId id="278" r:id="rId36"/>
    <p:sldId id="289" r:id="rId37"/>
    <p:sldId id="290" r:id="rId38"/>
    <p:sldId id="293" r:id="rId39"/>
    <p:sldId id="291"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79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xmap.it/"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2033"/>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simbolo.png"/>
          <p:cNvPicPr>
            <a:picLocks noChangeAspect="1"/>
          </p:cNvPicPr>
          <p:nvPr/>
        </p:nvPicPr>
        <p:blipFill>
          <a:blip r:embed="rId2"/>
          <a:stretch>
            <a:fillRect/>
          </a:stretch>
        </p:blipFill>
        <p:spPr>
          <a:xfrm>
            <a:off x="685800" y="868680"/>
            <a:ext cx="1371600" cy="1371600"/>
          </a:xfrm>
          <a:prstGeom prst="rect">
            <a:avLst/>
          </a:prstGeom>
        </p:spPr>
      </p:pic>
      <p:sp>
        <p:nvSpPr>
          <p:cNvPr id="4" name="TextBox 3"/>
          <p:cNvSpPr txBox="1"/>
          <p:nvPr/>
        </p:nvSpPr>
        <p:spPr>
          <a:xfrm>
            <a:off x="685800" y="2514600"/>
            <a:ext cx="10789920" cy="1828800"/>
          </a:xfrm>
          <a:prstGeom prst="rect">
            <a:avLst/>
          </a:prstGeom>
          <a:noFill/>
        </p:spPr>
        <p:txBody>
          <a:bodyPr wrap="square">
            <a:spAutoFit/>
          </a:bodyPr>
          <a:lstStyle/>
          <a:p>
            <a:pPr algn="l">
              <a:lnSpc>
                <a:spcPct val="118000"/>
              </a:lnSpc>
              <a:spcAft>
                <a:spcPts val="600"/>
              </a:spcAft>
            </a:pPr>
            <a:r>
              <a:rPr sz="4000" b="1">
                <a:solidFill>
                  <a:srgbClr val="FFFFFF"/>
                </a:solidFill>
                <a:latin typeface="Segoe UI"/>
              </a:rPr>
              <a:t>MXMap Italia</a:t>
            </a:r>
          </a:p>
        </p:txBody>
      </p:sp>
      <p:sp>
        <p:nvSpPr>
          <p:cNvPr id="5" name="TextBox 4"/>
          <p:cNvSpPr txBox="1"/>
          <p:nvPr/>
        </p:nvSpPr>
        <p:spPr>
          <a:xfrm>
            <a:off x="685800" y="4114800"/>
            <a:ext cx="10789920" cy="422808"/>
          </a:xfrm>
          <a:prstGeom prst="rect">
            <a:avLst/>
          </a:prstGeom>
          <a:noFill/>
        </p:spPr>
        <p:txBody>
          <a:bodyPr wrap="square">
            <a:spAutoFit/>
          </a:bodyPr>
          <a:lstStyle/>
          <a:p>
            <a:pPr algn="l">
              <a:lnSpc>
                <a:spcPct val="118000"/>
              </a:lnSpc>
              <a:spcAft>
                <a:spcPts val="600"/>
              </a:spcAft>
            </a:pPr>
            <a:r>
              <a:rPr sz="2000" b="0" dirty="0">
                <a:solidFill>
                  <a:srgbClr val="6DB3FF"/>
                </a:solidFill>
                <a:latin typeface="Segoe UI"/>
              </a:rPr>
              <a:t>National Observatory for Digital Sovereignty</a:t>
            </a:r>
            <a:r>
              <a:rPr lang="en-US" sz="2000" b="0" dirty="0">
                <a:solidFill>
                  <a:srgbClr val="6DB3FF"/>
                </a:solidFill>
                <a:latin typeface="Segoe UI"/>
              </a:rPr>
              <a:t> – </a:t>
            </a:r>
            <a:r>
              <a:rPr lang="en-US" sz="2000" b="0" dirty="0">
                <a:solidFill>
                  <a:srgbClr val="6DB3FF"/>
                </a:solidFill>
                <a:latin typeface="Segoe UI"/>
                <a:hlinkClick r:id="rId3"/>
              </a:rPr>
              <a:t>https://mxmap.it</a:t>
            </a:r>
            <a:r>
              <a:rPr lang="en-US" sz="2000" b="0" dirty="0">
                <a:solidFill>
                  <a:srgbClr val="6DB3FF"/>
                </a:solidFill>
                <a:latin typeface="Segoe UI"/>
              </a:rPr>
              <a:t> </a:t>
            </a:r>
            <a:endParaRPr sz="2000" b="0" dirty="0">
              <a:solidFill>
                <a:srgbClr val="6DB3FF"/>
              </a:solidFill>
              <a:latin typeface="Segoe UI"/>
            </a:endParaRPr>
          </a:p>
        </p:txBody>
      </p:sp>
      <p:sp>
        <p:nvSpPr>
          <p:cNvPr id="6" name="TextBox 5"/>
          <p:cNvSpPr txBox="1"/>
          <p:nvPr/>
        </p:nvSpPr>
        <p:spPr>
          <a:xfrm>
            <a:off x="685800" y="5029200"/>
            <a:ext cx="10789920" cy="1280160"/>
          </a:xfrm>
          <a:prstGeom prst="rect">
            <a:avLst/>
          </a:prstGeom>
          <a:noFill/>
        </p:spPr>
        <p:txBody>
          <a:bodyPr wrap="square">
            <a:spAutoFit/>
          </a:bodyPr>
          <a:lstStyle/>
          <a:p>
            <a:pPr algn="l">
              <a:lnSpc>
                <a:spcPct val="118000"/>
              </a:lnSpc>
              <a:spcAft>
                <a:spcPts val="600"/>
              </a:spcAft>
            </a:pPr>
            <a:r>
              <a:rPr sz="1400" b="0">
                <a:solidFill>
                  <a:srgbClr val="9EB2C6"/>
                </a:solidFill>
                <a:latin typeface="Segoe UI"/>
              </a:rPr>
              <a:t>Fabio Pietrosanti (naif)  ·  RomHack Camp 2026  ·  2 October, STAGE 2</a:t>
            </a:r>
          </a:p>
          <a:p>
            <a:pPr algn="l">
              <a:lnSpc>
                <a:spcPct val="118000"/>
              </a:lnSpc>
              <a:spcAft>
                <a:spcPts val="600"/>
              </a:spcAft>
            </a:pPr>
            <a:r>
              <a:rPr sz="1400" b="0">
                <a:solidFill>
                  <a:srgbClr val="9EB2C6"/>
                </a:solidFill>
                <a:latin typeface="Segoe UI"/>
              </a:rPr>
              <a:t>Hermes Center for Transparency and Digital Human Rights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Who is speaking, and why this exists</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The premise</a:t>
            </a:r>
          </a:p>
        </p:txBody>
      </p:sp>
      <p:sp>
        <p:nvSpPr>
          <p:cNvPr id="5" name="TextBox 4"/>
          <p:cNvSpPr txBox="1"/>
          <p:nvPr/>
        </p:nvSpPr>
        <p:spPr>
          <a:xfrm>
            <a:off x="713232" y="1965960"/>
            <a:ext cx="10789920" cy="3753463"/>
          </a:xfrm>
          <a:prstGeom prst="rect">
            <a:avLst/>
          </a:prstGeom>
          <a:noFill/>
        </p:spPr>
        <p:txBody>
          <a:bodyPr wrap="square">
            <a:spAutoFit/>
          </a:bodyPr>
          <a:lstStyle/>
          <a:p>
            <a:pPr algn="l">
              <a:lnSpc>
                <a:spcPct val="128000"/>
              </a:lnSpc>
              <a:spcAft>
                <a:spcPts val="1100"/>
              </a:spcAft>
            </a:pPr>
            <a:r>
              <a:rPr sz="1900" b="0" dirty="0">
                <a:solidFill>
                  <a:srgbClr val="FFFFFF"/>
                </a:solidFill>
                <a:latin typeface="Segoe UI"/>
              </a:rPr>
              <a:t>**Fabio Pietrosanti (naif)** — hacking since '95, security since 2000. </a:t>
            </a:r>
            <a:r>
              <a:rPr lang="en-US" sz="1900" b="0" dirty="0">
                <a:solidFill>
                  <a:srgbClr val="FFFFFF"/>
                </a:solidFill>
                <a:latin typeface="Segoe UI"/>
              </a:rPr>
              <a:t>Troublemaking for public interests, “professionally a cybersecurity outsider since 2013”.</a:t>
            </a:r>
            <a:endParaRPr sz="1900" b="0" dirty="0">
              <a:solidFill>
                <a:srgbClr val="FFFFFF"/>
              </a:solidFill>
              <a:latin typeface="Segoe UI"/>
            </a:endParaRPr>
          </a:p>
          <a:p>
            <a:pPr algn="l">
              <a:lnSpc>
                <a:spcPct val="128000"/>
              </a:lnSpc>
              <a:spcAft>
                <a:spcPts val="1100"/>
              </a:spcAft>
            </a:pPr>
            <a:endParaRPr sz="1900" b="0" dirty="0">
              <a:solidFill>
                <a:srgbClr val="FFFFFF"/>
              </a:solidFill>
              <a:latin typeface="Segoe UI"/>
            </a:endParaRPr>
          </a:p>
          <a:p>
            <a:pPr algn="l">
              <a:lnSpc>
                <a:spcPct val="128000"/>
              </a:lnSpc>
              <a:spcAft>
                <a:spcPts val="1100"/>
              </a:spcAft>
            </a:pPr>
            <a:r>
              <a:rPr sz="1900" b="0" dirty="0">
                <a:solidFill>
                  <a:srgbClr val="FFFFFF"/>
                </a:solidFill>
                <a:latin typeface="Segoe UI"/>
              </a:rPr>
              <a:t>This project started from one question nobody had answered with data: **who actually operates the digital infrastructure of the Italian state?**</a:t>
            </a:r>
          </a:p>
          <a:p>
            <a:pPr algn="l">
              <a:lnSpc>
                <a:spcPct val="128000"/>
              </a:lnSpc>
              <a:spcAft>
                <a:spcPts val="1100"/>
              </a:spcAft>
            </a:pPr>
            <a:endParaRPr sz="1900" b="0" dirty="0">
              <a:solidFill>
                <a:srgbClr val="FFFFFF"/>
              </a:solidFill>
              <a:latin typeface="Segoe UI"/>
            </a:endParaRPr>
          </a:p>
          <a:p>
            <a:pPr algn="l">
              <a:lnSpc>
                <a:spcPct val="128000"/>
              </a:lnSpc>
              <a:spcAft>
                <a:spcPts val="1100"/>
              </a:spcAft>
            </a:pPr>
            <a:r>
              <a:rPr sz="1900" b="0" dirty="0">
                <a:solidFill>
                  <a:srgbClr val="FFFFFF"/>
                </a:solidFill>
                <a:latin typeface="Segoe UI"/>
              </a:rPr>
              <a:t>Not who owns the building. Not where the disk sits. Who holds the keys, the control plane, and the legal obligation to comply when a foreign authority asks.</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The next decade, and why this is built to last</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Here to stay</a:t>
            </a:r>
          </a:p>
        </p:txBody>
      </p:sp>
      <p:sp>
        <p:nvSpPr>
          <p:cNvPr id="5" name="TextBox 4"/>
          <p:cNvSpPr txBox="1"/>
          <p:nvPr/>
        </p:nvSpPr>
        <p:spPr>
          <a:xfrm>
            <a:off x="713232" y="1965960"/>
            <a:ext cx="10789920" cy="3471335"/>
          </a:xfrm>
          <a:prstGeom prst="rect">
            <a:avLst/>
          </a:prstGeom>
          <a:noFill/>
        </p:spPr>
        <p:txBody>
          <a:bodyPr wrap="square">
            <a:spAutoFit/>
          </a:bodyPr>
          <a:lstStyle/>
          <a:p>
            <a:pPr algn="l">
              <a:lnSpc>
                <a:spcPct val="128000"/>
              </a:lnSpc>
              <a:spcAft>
                <a:spcPts val="1100"/>
              </a:spcAft>
            </a:pPr>
            <a:r>
              <a:rPr sz="1900" b="0" dirty="0">
                <a:solidFill>
                  <a:srgbClr val="FFFFFF"/>
                </a:solidFill>
                <a:latin typeface="Segoe UI"/>
              </a:rPr>
              <a:t>**Measure, permanently.** Not a study that ages. An instrument that re-runs itself and publishes the result, every month, with the method public so anyone can redo or dispute it.</a:t>
            </a:r>
          </a:p>
          <a:p>
            <a:pPr algn="l">
              <a:lnSpc>
                <a:spcPct val="128000"/>
              </a:lnSpc>
              <a:spcAft>
                <a:spcPts val="1100"/>
              </a:spcAft>
            </a:pPr>
            <a:r>
              <a:rPr sz="1900" b="0" dirty="0">
                <a:solidFill>
                  <a:srgbClr val="FFFFFF"/>
                </a:solidFill>
                <a:latin typeface="Segoe UI"/>
              </a:rPr>
              <a:t>**Cover the money, </a:t>
            </a:r>
            <a:r>
              <a:rPr lang="en-US" sz="1900" b="0" dirty="0">
                <a:solidFill>
                  <a:srgbClr val="FFFFFF"/>
                </a:solidFill>
                <a:latin typeface="Segoe UI"/>
              </a:rPr>
              <a:t>and</a:t>
            </a:r>
            <a:r>
              <a:rPr sz="1900" b="0" dirty="0">
                <a:solidFill>
                  <a:srgbClr val="FFFFFF"/>
                </a:solidFill>
                <a:latin typeface="Segoe UI"/>
              </a:rPr>
              <a:t> just the machines.** Who operates the infrastructure is half the answer. The other half is how much public money buys it, and whose jurisdiction it lands in.</a:t>
            </a:r>
          </a:p>
          <a:p>
            <a:pPr algn="l">
              <a:lnSpc>
                <a:spcPct val="128000"/>
              </a:lnSpc>
              <a:spcAft>
                <a:spcPts val="1100"/>
              </a:spcAft>
            </a:pPr>
            <a:r>
              <a:rPr sz="1900" b="0" dirty="0">
                <a:solidFill>
                  <a:srgbClr val="FFFFFF"/>
                </a:solidFill>
                <a:latin typeface="Segoe UI"/>
              </a:rPr>
              <a:t>**Report annually, as political action.** A national account of digital sovereignty, generated from the data, presented where decisions are made.</a:t>
            </a:r>
          </a:p>
          <a:p>
            <a:pPr algn="l">
              <a:lnSpc>
                <a:spcPct val="128000"/>
              </a:lnSpc>
              <a:spcAft>
                <a:spcPts val="1100"/>
              </a:spcAft>
            </a:pPr>
            <a:r>
              <a:rPr sz="1900" b="0" dirty="0">
                <a:solidFill>
                  <a:srgbClr val="FFFFFF"/>
                </a:solidFill>
                <a:latin typeface="Segoe UI"/>
              </a:rPr>
              <a:t>**Hand it over.** Open data, open source, open method — so the counting survives us and can be rebuilt in any other European country.</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E2033"/>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2103120"/>
            <a:ext cx="2743200" cy="1280160"/>
          </a:xfrm>
          <a:prstGeom prst="rect">
            <a:avLst/>
          </a:prstGeom>
          <a:noFill/>
        </p:spPr>
        <p:txBody>
          <a:bodyPr wrap="square">
            <a:spAutoFit/>
          </a:bodyPr>
          <a:lstStyle/>
          <a:p>
            <a:pPr algn="l">
              <a:lnSpc>
                <a:spcPct val="118000"/>
              </a:lnSpc>
              <a:spcAft>
                <a:spcPts val="600"/>
              </a:spcAft>
            </a:pPr>
            <a:r>
              <a:rPr sz="6400" b="1">
                <a:solidFill>
                  <a:srgbClr val="6DB3FF"/>
                </a:solidFill>
                <a:latin typeface="Segoe UI"/>
              </a:rPr>
              <a:t>01</a:t>
            </a:r>
          </a:p>
        </p:txBody>
      </p:sp>
      <p:sp>
        <p:nvSpPr>
          <p:cNvPr id="4" name="TextBox 3"/>
          <p:cNvSpPr txBox="1"/>
          <p:nvPr/>
        </p:nvSpPr>
        <p:spPr>
          <a:xfrm>
            <a:off x="822960" y="3200400"/>
            <a:ext cx="10515600" cy="1463040"/>
          </a:xfrm>
          <a:prstGeom prst="rect">
            <a:avLst/>
          </a:prstGeom>
          <a:noFill/>
        </p:spPr>
        <p:txBody>
          <a:bodyPr wrap="square">
            <a:spAutoFit/>
          </a:bodyPr>
          <a:lstStyle/>
          <a:p>
            <a:pPr algn="l">
              <a:lnSpc>
                <a:spcPct val="118000"/>
              </a:lnSpc>
              <a:spcAft>
                <a:spcPts val="600"/>
              </a:spcAft>
            </a:pPr>
            <a:r>
              <a:rPr sz="3400" b="1">
                <a:solidFill>
                  <a:srgbClr val="FFFFFF"/>
                </a:solidFill>
                <a:latin typeface="Segoe UI"/>
              </a:rPr>
              <a:t>The method</a:t>
            </a:r>
          </a:p>
        </p:txBody>
      </p:sp>
      <p:sp>
        <p:nvSpPr>
          <p:cNvPr id="5" name="TextBox 4"/>
          <p:cNvSpPr txBox="1"/>
          <p:nvPr/>
        </p:nvSpPr>
        <p:spPr>
          <a:xfrm>
            <a:off x="868680" y="4480560"/>
            <a:ext cx="10058400" cy="914400"/>
          </a:xfrm>
          <a:prstGeom prst="rect">
            <a:avLst/>
          </a:prstGeom>
          <a:noFill/>
        </p:spPr>
        <p:txBody>
          <a:bodyPr wrap="square">
            <a:spAutoFit/>
          </a:bodyPr>
          <a:lstStyle/>
          <a:p>
            <a:pPr algn="l">
              <a:lnSpc>
                <a:spcPct val="118000"/>
              </a:lnSpc>
              <a:spcAft>
                <a:spcPts val="600"/>
              </a:spcAft>
            </a:pPr>
            <a:r>
              <a:rPr sz="1700" b="0">
                <a:solidFill>
                  <a:srgbClr val="9EB2C6"/>
                </a:solidFill>
                <a:latin typeface="Segoe UI"/>
              </a:rPr>
              <a:t>Where the numbers come from, and why you can trust them</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This is not our idea. It is upstream research.</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Credit where it belongs</a:t>
            </a:r>
          </a:p>
        </p:txBody>
      </p:sp>
      <p:sp>
        <p:nvSpPr>
          <p:cNvPr id="5" name="TextBox 4"/>
          <p:cNvSpPr txBox="1"/>
          <p:nvPr/>
        </p:nvSpPr>
        <p:spPr>
          <a:xfrm>
            <a:off x="713232" y="1965960"/>
            <a:ext cx="10789920" cy="3612399"/>
          </a:xfrm>
          <a:prstGeom prst="rect">
            <a:avLst/>
          </a:prstGeom>
          <a:noFill/>
        </p:spPr>
        <p:txBody>
          <a:bodyPr wrap="square">
            <a:spAutoFit/>
          </a:bodyPr>
          <a:lstStyle/>
          <a:p>
            <a:pPr algn="l">
              <a:lnSpc>
                <a:spcPct val="128000"/>
              </a:lnSpc>
              <a:spcAft>
                <a:spcPts val="1100"/>
              </a:spcAft>
            </a:pPr>
            <a:r>
              <a:rPr sz="1900" b="0" dirty="0">
                <a:solidFill>
                  <a:srgbClr val="FFFFFF"/>
                </a:solidFill>
                <a:latin typeface="Segoe UI"/>
              </a:rPr>
              <a:t>**</a:t>
            </a:r>
            <a:r>
              <a:rPr sz="1900" b="0" dirty="0" err="1">
                <a:solidFill>
                  <a:srgbClr val="FFFFFF"/>
                </a:solidFill>
                <a:latin typeface="Segoe UI"/>
              </a:rPr>
              <a:t>MXmap</a:t>
            </a:r>
            <a:r>
              <a:rPr sz="1900" b="0" dirty="0">
                <a:solidFill>
                  <a:srgbClr val="FFFFFF"/>
                </a:solidFill>
                <a:latin typeface="Segoe UI"/>
              </a:rPr>
              <a:t>** — David Huser, mapping how Swiss municipalities host their email and how deeply their DNS is tied to US </a:t>
            </a:r>
            <a:r>
              <a:rPr sz="1900" b="0" dirty="0" err="1">
                <a:solidFill>
                  <a:srgbClr val="FFFFFF"/>
                </a:solidFill>
                <a:latin typeface="Segoe UI"/>
              </a:rPr>
              <a:t>hyperscalers</a:t>
            </a:r>
            <a:r>
              <a:rPr sz="1900" b="0" dirty="0">
                <a:solidFill>
                  <a:srgbClr val="FFFFFF"/>
                </a:solidFill>
                <a:latin typeface="Segoe UI"/>
              </a:rPr>
              <a:t>. Live at mxmap.ch.</a:t>
            </a:r>
          </a:p>
          <a:p>
            <a:pPr algn="l">
              <a:lnSpc>
                <a:spcPct val="128000"/>
              </a:lnSpc>
              <a:spcAft>
                <a:spcPts val="1100"/>
              </a:spcAft>
            </a:pPr>
            <a:r>
              <a:rPr sz="1900" b="0" dirty="0">
                <a:solidFill>
                  <a:srgbClr val="FFFFFF"/>
                </a:solidFill>
                <a:latin typeface="Segoe UI"/>
              </a:rPr>
              <a:t>**</a:t>
            </a:r>
            <a:r>
              <a:rPr sz="1900" b="0" dirty="0" err="1">
                <a:solidFill>
                  <a:srgbClr val="FFFFFF"/>
                </a:solidFill>
                <a:latin typeface="Segoe UI"/>
              </a:rPr>
              <a:t>SecAssure</a:t>
            </a:r>
            <a:r>
              <a:rPr sz="1900" b="0" dirty="0">
                <a:solidFill>
                  <a:srgbClr val="FFFFFF"/>
                </a:solidFill>
                <a:latin typeface="Segoe UI"/>
              </a:rPr>
              <a:t> 2026** — the project grew into a team research effort covering **~15,300 municipalities** in Germany, Austria and Switzerland.</a:t>
            </a:r>
          </a:p>
          <a:p>
            <a:pPr algn="l">
              <a:lnSpc>
                <a:spcPct val="128000"/>
              </a:lnSpc>
              <a:spcAft>
                <a:spcPts val="1100"/>
              </a:spcAft>
            </a:pPr>
            <a:r>
              <a:rPr sz="1900" b="0" dirty="0">
                <a:solidFill>
                  <a:srgbClr val="FFFFFF"/>
                </a:solidFill>
                <a:latin typeface="Segoe UI"/>
              </a:rPr>
              <a:t>   Paper: papers.mxmap-project.org/secassure2026.pdf (accepted manuscript)</a:t>
            </a:r>
          </a:p>
          <a:p>
            <a:pPr algn="l">
              <a:lnSpc>
                <a:spcPct val="128000"/>
              </a:lnSpc>
              <a:spcAft>
                <a:spcPts val="1100"/>
              </a:spcAft>
            </a:pPr>
            <a:r>
              <a:rPr sz="1900" b="0" dirty="0">
                <a:solidFill>
                  <a:srgbClr val="FFFFFF"/>
                </a:solidFill>
                <a:latin typeface="Segoe UI"/>
              </a:rPr>
              <a:t>   Site: secassure2026.mxmap-project.org  ·  Code: github.com/</a:t>
            </a:r>
            <a:r>
              <a:rPr sz="1900" b="0" dirty="0" err="1">
                <a:solidFill>
                  <a:srgbClr val="FFFFFF"/>
                </a:solidFill>
                <a:latin typeface="Segoe UI"/>
              </a:rPr>
              <a:t>mxmap</a:t>
            </a:r>
            <a:r>
              <a:rPr sz="1900" b="0" dirty="0">
                <a:solidFill>
                  <a:srgbClr val="FFFFFF"/>
                </a:solidFill>
                <a:latin typeface="Segoe UI"/>
              </a:rPr>
              <a:t>/secassure2026</a:t>
            </a:r>
          </a:p>
          <a:p>
            <a:pPr algn="l">
              <a:lnSpc>
                <a:spcPct val="128000"/>
              </a:lnSpc>
              <a:spcAft>
                <a:spcPts val="1100"/>
              </a:spcAft>
            </a:pPr>
            <a:r>
              <a:rPr sz="1900" b="0" dirty="0">
                <a:solidFill>
                  <a:srgbClr val="FFFFFF"/>
                </a:solidFill>
                <a:latin typeface="Segoe UI"/>
              </a:rPr>
              <a:t>**</a:t>
            </a:r>
            <a:r>
              <a:rPr sz="1900" b="0" dirty="0" err="1">
                <a:solidFill>
                  <a:srgbClr val="FFFFFF"/>
                </a:solidFill>
                <a:latin typeface="Segoe UI"/>
              </a:rPr>
              <a:t>MXMap</a:t>
            </a:r>
            <a:r>
              <a:rPr sz="1900" b="0" dirty="0">
                <a:solidFill>
                  <a:srgbClr val="FFFFFF"/>
                </a:solidFill>
                <a:latin typeface="Segoe UI"/>
              </a:rPr>
              <a:t> Italia is the Italian adaptation of that work** — same method, same code lineage, a different country and a much larger set of public bodies.</a:t>
            </a:r>
          </a:p>
        </p:txBody>
      </p:sp>
      <p:sp>
        <p:nvSpPr>
          <p:cNvPr id="6" name="TextBox 5"/>
          <p:cNvSpPr txBox="1"/>
          <p:nvPr/>
        </p:nvSpPr>
        <p:spPr>
          <a:xfrm>
            <a:off x="713232" y="5715000"/>
            <a:ext cx="10241280" cy="640080"/>
          </a:xfrm>
          <a:prstGeom prst="rect">
            <a:avLst/>
          </a:prstGeom>
          <a:noFill/>
        </p:spPr>
        <p:txBody>
          <a:bodyPr wrap="square">
            <a:spAutoFit/>
          </a:bodyPr>
          <a:lstStyle/>
          <a:p>
            <a:pPr algn="l">
              <a:lnSpc>
                <a:spcPct val="118000"/>
              </a:lnSpc>
              <a:spcAft>
                <a:spcPts val="600"/>
              </a:spcAft>
            </a:pPr>
            <a:r>
              <a:rPr sz="1200" b="0">
                <a:solidFill>
                  <a:srgbClr val="9EB2C6"/>
                </a:solidFill>
                <a:latin typeface="Segoe UI"/>
              </a:rPr>
              <a:t>We follow upstream rather than fork it: fixes produced by that community reach us instead of ageing in a private copy.</a:t>
            </a:r>
          </a:p>
        </p:txBody>
      </p:sp>
      <p:pic>
        <p:nvPicPr>
          <p:cNvPr id="7" name="Picture 6"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571567"/>
          </a:xfrm>
          <a:prstGeom prst="rect">
            <a:avLst/>
          </a:prstGeom>
          <a:noFill/>
        </p:spPr>
        <p:txBody>
          <a:bodyPr wrap="square">
            <a:spAutoFit/>
          </a:bodyPr>
          <a:lstStyle/>
          <a:p>
            <a:pPr algn="l">
              <a:lnSpc>
                <a:spcPct val="118000"/>
              </a:lnSpc>
              <a:spcAft>
                <a:spcPts val="600"/>
              </a:spcAft>
            </a:pPr>
            <a:r>
              <a:rPr sz="2900" b="1" dirty="0">
                <a:solidFill>
                  <a:srgbClr val="FFFFFF"/>
                </a:solidFill>
                <a:latin typeface="Segoe UI"/>
              </a:rPr>
              <a:t>How the </a:t>
            </a:r>
            <a:r>
              <a:rPr lang="en-US" sz="2900" b="1" dirty="0">
                <a:solidFill>
                  <a:srgbClr val="FFFFFF"/>
                </a:solidFill>
                <a:latin typeface="Segoe UI"/>
              </a:rPr>
              <a:t>technical </a:t>
            </a:r>
            <a:r>
              <a:rPr sz="2900" b="1" dirty="0">
                <a:solidFill>
                  <a:srgbClr val="FFFFFF"/>
                </a:solidFill>
                <a:latin typeface="Segoe UI"/>
              </a:rPr>
              <a:t>measurement actually works</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Technical core</a:t>
            </a:r>
          </a:p>
        </p:txBody>
      </p:sp>
      <p:sp>
        <p:nvSpPr>
          <p:cNvPr id="5" name="TextBox 4"/>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700" b="0">
                <a:solidFill>
                  <a:srgbClr val="FFFFFF"/>
                </a:solidFill>
                <a:latin typeface="Segoe UI"/>
              </a:rPr>
              <a:t>**Stage 1 — resolve domains.** Enumerate public bodies from IndicePA, reconcile with other sources, verify candidate domains with MX lookups, score source agreement.</a:t>
            </a:r>
          </a:p>
          <a:p>
            <a:pPr algn="l">
              <a:lnSpc>
                <a:spcPct val="128000"/>
              </a:lnSpc>
              <a:spcAft>
                <a:spcPts val="1100"/>
              </a:spcAft>
            </a:pPr>
            <a:r>
              <a:rPr sz="1700" b="0">
                <a:solidFill>
                  <a:srgbClr val="FFFFFF"/>
                </a:solidFill>
                <a:latin typeface="Segoe UI"/>
              </a:rPr>
              <a:t>**Stage 2 — classify providers.** For every domain, resolve all MX hosts, pattern-match, then run concurrent probes: **SPF, DKIM, DMARC, Autodiscover, CNAME chain, SMTP banner, tenant lookup, ASN, TXT verification, SPF IP ranges**.</a:t>
            </a:r>
          </a:p>
          <a:p>
            <a:pPr algn="l">
              <a:lnSpc>
                <a:spcPct val="128000"/>
              </a:lnSpc>
              <a:spcAft>
                <a:spcPts val="1100"/>
              </a:spcAft>
            </a:pPr>
            <a:r>
              <a:rPr sz="1700" b="0">
                <a:solidFill>
                  <a:srgbClr val="FFFFFF"/>
                </a:solidFill>
                <a:latin typeface="Segoe UI"/>
              </a:rPr>
              <a:t>**Weighted evidence → confidence score 0–100.** A gateway appliance in front of Microsoft is not Microsoft; a self-hosted server whose DKIM points to Google is Google. The look-through is the hard part, and it is where naive scans get it wrong.</a:t>
            </a:r>
          </a:p>
          <a:p>
            <a:pPr algn="l">
              <a:lnSpc>
                <a:spcPct val="128000"/>
              </a:lnSpc>
              <a:spcAft>
                <a:spcPts val="1100"/>
              </a:spcAft>
            </a:pPr>
            <a:endParaRPr sz="1700" b="0">
              <a:solidFill>
                <a:srgbClr val="FFFFFF"/>
              </a:solidFill>
              <a:latin typeface="Segoe UI"/>
            </a:endParaRPr>
          </a:p>
          <a:p>
            <a:pPr algn="l">
              <a:lnSpc>
                <a:spcPct val="128000"/>
              </a:lnSpc>
              <a:spcAft>
                <a:spcPts val="1100"/>
              </a:spcAft>
            </a:pPr>
            <a:r>
              <a:rPr sz="1700" b="0">
                <a:solidFill>
                  <a:srgbClr val="FFFFFF"/>
                </a:solidFill>
                <a:latin typeface="Segoe UI"/>
              </a:rPr>
              <a:t>Everything is public DNS. No intrusion, no authentication, no scraping of private systems.</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a:extLst>
            <a:ext uri="{FF2B5EF4-FFF2-40B4-BE49-F238E27FC236}">
              <a16:creationId xmlns:a16="http://schemas.microsoft.com/office/drawing/2014/main" id="{21B6FC74-614F-8D3A-D983-4A3875941A9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27F821D-9409-E540-136C-EBCE9B46573A}"/>
              </a:ext>
            </a:extLst>
          </p:cNvPr>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0561D07B-8A01-1E7E-C55D-9E12950F3743}"/>
              </a:ext>
            </a:extLst>
          </p:cNvPr>
          <p:cNvSpPr txBox="1"/>
          <p:nvPr/>
        </p:nvSpPr>
        <p:spPr>
          <a:xfrm>
            <a:off x="7267" y="42993"/>
            <a:ext cx="10881360" cy="571567"/>
          </a:xfrm>
          <a:prstGeom prst="rect">
            <a:avLst/>
          </a:prstGeom>
          <a:noFill/>
        </p:spPr>
        <p:txBody>
          <a:bodyPr wrap="square">
            <a:spAutoFit/>
          </a:bodyPr>
          <a:lstStyle/>
          <a:p>
            <a:pPr algn="l">
              <a:lnSpc>
                <a:spcPct val="118000"/>
              </a:lnSpc>
              <a:spcAft>
                <a:spcPts val="600"/>
              </a:spcAft>
            </a:pPr>
            <a:r>
              <a:rPr lang="en-US" sz="2900" b="1" dirty="0">
                <a:solidFill>
                  <a:srgbClr val="FFFFFF"/>
                </a:solidFill>
                <a:latin typeface="Segoe UI"/>
              </a:rPr>
              <a:t>Mxmap.it</a:t>
            </a:r>
            <a:endParaRPr sz="2900" b="1" dirty="0">
              <a:solidFill>
                <a:srgbClr val="FFFFFF"/>
              </a:solidFill>
              <a:latin typeface="Segoe UI"/>
            </a:endParaRPr>
          </a:p>
        </p:txBody>
      </p:sp>
      <p:pic>
        <p:nvPicPr>
          <p:cNvPr id="6" name="Picture 5" descr="simbolo.png">
            <a:extLst>
              <a:ext uri="{FF2B5EF4-FFF2-40B4-BE49-F238E27FC236}">
                <a16:creationId xmlns:a16="http://schemas.microsoft.com/office/drawing/2014/main" id="{72BA2D88-2D7C-48F8-2458-524477928C82}"/>
              </a:ext>
            </a:extLst>
          </p:cNvPr>
          <p:cNvPicPr>
            <a:picLocks noChangeAspect="1"/>
          </p:cNvPicPr>
          <p:nvPr/>
        </p:nvPicPr>
        <p:blipFill>
          <a:blip r:embed="rId2"/>
          <a:stretch>
            <a:fillRect/>
          </a:stretch>
        </p:blipFill>
        <p:spPr>
          <a:xfrm>
            <a:off x="11213287" y="5971032"/>
            <a:ext cx="566928" cy="566928"/>
          </a:xfrm>
          <a:prstGeom prst="rect">
            <a:avLst/>
          </a:prstGeom>
        </p:spPr>
      </p:pic>
      <p:pic>
        <p:nvPicPr>
          <p:cNvPr id="8" name="Picture 7">
            <a:extLst>
              <a:ext uri="{FF2B5EF4-FFF2-40B4-BE49-F238E27FC236}">
                <a16:creationId xmlns:a16="http://schemas.microsoft.com/office/drawing/2014/main" id="{8ECCA63F-9B8C-0991-AF4A-E7F6F7FED776}"/>
              </a:ext>
            </a:extLst>
          </p:cNvPr>
          <p:cNvPicPr>
            <a:picLocks noChangeAspect="1"/>
          </p:cNvPicPr>
          <p:nvPr/>
        </p:nvPicPr>
        <p:blipFill>
          <a:blip r:embed="rId3"/>
          <a:stretch>
            <a:fillRect/>
          </a:stretch>
        </p:blipFill>
        <p:spPr>
          <a:xfrm>
            <a:off x="7722883" y="1013072"/>
            <a:ext cx="2543530" cy="2781688"/>
          </a:xfrm>
          <a:prstGeom prst="rect">
            <a:avLst/>
          </a:prstGeom>
        </p:spPr>
      </p:pic>
      <p:pic>
        <p:nvPicPr>
          <p:cNvPr id="10" name="Picture 9">
            <a:extLst>
              <a:ext uri="{FF2B5EF4-FFF2-40B4-BE49-F238E27FC236}">
                <a16:creationId xmlns:a16="http://schemas.microsoft.com/office/drawing/2014/main" id="{72204086-36E9-450B-E5DE-EE9389C40F56}"/>
              </a:ext>
            </a:extLst>
          </p:cNvPr>
          <p:cNvPicPr>
            <a:picLocks noChangeAspect="1"/>
          </p:cNvPicPr>
          <p:nvPr/>
        </p:nvPicPr>
        <p:blipFill>
          <a:blip r:embed="rId4"/>
          <a:stretch>
            <a:fillRect/>
          </a:stretch>
        </p:blipFill>
        <p:spPr>
          <a:xfrm>
            <a:off x="2039417" y="0"/>
            <a:ext cx="5292194" cy="4297187"/>
          </a:xfrm>
          <a:prstGeom prst="rect">
            <a:avLst/>
          </a:prstGeom>
        </p:spPr>
      </p:pic>
      <p:pic>
        <p:nvPicPr>
          <p:cNvPr id="12" name="Picture 11">
            <a:extLst>
              <a:ext uri="{FF2B5EF4-FFF2-40B4-BE49-F238E27FC236}">
                <a16:creationId xmlns:a16="http://schemas.microsoft.com/office/drawing/2014/main" id="{4B5AE42D-ED0F-3C20-4700-742EDC2BEF1F}"/>
              </a:ext>
            </a:extLst>
          </p:cNvPr>
          <p:cNvPicPr>
            <a:picLocks noChangeAspect="1"/>
          </p:cNvPicPr>
          <p:nvPr/>
        </p:nvPicPr>
        <p:blipFill>
          <a:blip r:embed="rId5"/>
          <a:stretch>
            <a:fillRect/>
          </a:stretch>
        </p:blipFill>
        <p:spPr>
          <a:xfrm>
            <a:off x="816864" y="4107378"/>
            <a:ext cx="8854440" cy="2758043"/>
          </a:xfrm>
          <a:prstGeom prst="rect">
            <a:avLst/>
          </a:prstGeom>
        </p:spPr>
      </p:pic>
    </p:spTree>
    <p:extLst>
      <p:ext uri="{BB962C8B-B14F-4D97-AF65-F5344CB8AC3E}">
        <p14:creationId xmlns:p14="http://schemas.microsoft.com/office/powerpoint/2010/main" val="3855110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a:extLst>
            <a:ext uri="{FF2B5EF4-FFF2-40B4-BE49-F238E27FC236}">
              <a16:creationId xmlns:a16="http://schemas.microsoft.com/office/drawing/2014/main" id="{1EAC735A-8531-CDD9-195E-BA85D6C1936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B152BC1-4C83-6A60-D37A-4BA33C8B6B74}"/>
              </a:ext>
            </a:extLst>
          </p:cNvPr>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1141E5DC-6255-FED6-F023-81A316B88CC9}"/>
              </a:ext>
            </a:extLst>
          </p:cNvPr>
          <p:cNvSpPr txBox="1"/>
          <p:nvPr/>
        </p:nvSpPr>
        <p:spPr>
          <a:xfrm>
            <a:off x="7267" y="42993"/>
            <a:ext cx="10881360" cy="571567"/>
          </a:xfrm>
          <a:prstGeom prst="rect">
            <a:avLst/>
          </a:prstGeom>
          <a:noFill/>
        </p:spPr>
        <p:txBody>
          <a:bodyPr wrap="square">
            <a:spAutoFit/>
          </a:bodyPr>
          <a:lstStyle/>
          <a:p>
            <a:pPr algn="l">
              <a:lnSpc>
                <a:spcPct val="118000"/>
              </a:lnSpc>
              <a:spcAft>
                <a:spcPts val="600"/>
              </a:spcAft>
            </a:pPr>
            <a:r>
              <a:rPr lang="en-US" sz="2900" b="1" dirty="0">
                <a:solidFill>
                  <a:srgbClr val="FFFFFF"/>
                </a:solidFill>
                <a:latin typeface="Segoe UI"/>
              </a:rPr>
              <a:t>Osservatorio.mxmap.it</a:t>
            </a:r>
            <a:endParaRPr sz="2900" b="1" dirty="0">
              <a:solidFill>
                <a:srgbClr val="FFFFFF"/>
              </a:solidFill>
              <a:latin typeface="Segoe UI"/>
            </a:endParaRPr>
          </a:p>
        </p:txBody>
      </p:sp>
      <p:pic>
        <p:nvPicPr>
          <p:cNvPr id="6" name="Picture 5" descr="simbolo.png">
            <a:extLst>
              <a:ext uri="{FF2B5EF4-FFF2-40B4-BE49-F238E27FC236}">
                <a16:creationId xmlns:a16="http://schemas.microsoft.com/office/drawing/2014/main" id="{4B04CD77-1C0D-D442-DD4B-6FF01AFD104A}"/>
              </a:ext>
            </a:extLst>
          </p:cNvPr>
          <p:cNvPicPr>
            <a:picLocks noChangeAspect="1"/>
          </p:cNvPicPr>
          <p:nvPr/>
        </p:nvPicPr>
        <p:blipFill>
          <a:blip r:embed="rId2"/>
          <a:stretch>
            <a:fillRect/>
          </a:stretch>
        </p:blipFill>
        <p:spPr>
          <a:xfrm>
            <a:off x="11213287" y="5971032"/>
            <a:ext cx="566928" cy="566928"/>
          </a:xfrm>
          <a:prstGeom prst="rect">
            <a:avLst/>
          </a:prstGeom>
        </p:spPr>
      </p:pic>
      <p:pic>
        <p:nvPicPr>
          <p:cNvPr id="5" name="Picture 4">
            <a:extLst>
              <a:ext uri="{FF2B5EF4-FFF2-40B4-BE49-F238E27FC236}">
                <a16:creationId xmlns:a16="http://schemas.microsoft.com/office/drawing/2014/main" id="{3FCE1414-B0C1-B052-D0F4-37F279D148B3}"/>
              </a:ext>
            </a:extLst>
          </p:cNvPr>
          <p:cNvPicPr>
            <a:picLocks noChangeAspect="1"/>
          </p:cNvPicPr>
          <p:nvPr/>
        </p:nvPicPr>
        <p:blipFill>
          <a:blip r:embed="rId3"/>
          <a:stretch>
            <a:fillRect/>
          </a:stretch>
        </p:blipFill>
        <p:spPr>
          <a:xfrm>
            <a:off x="0" y="888630"/>
            <a:ext cx="12192000" cy="5080739"/>
          </a:xfrm>
          <a:prstGeom prst="rect">
            <a:avLst/>
          </a:prstGeom>
        </p:spPr>
      </p:pic>
    </p:spTree>
    <p:extLst>
      <p:ext uri="{BB962C8B-B14F-4D97-AF65-F5344CB8AC3E}">
        <p14:creationId xmlns:p14="http://schemas.microsoft.com/office/powerpoint/2010/main" val="1582404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Ongoing: following the money, not just the machines</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In progress — the missing half</a:t>
            </a:r>
          </a:p>
        </p:txBody>
      </p:sp>
      <p:sp>
        <p:nvSpPr>
          <p:cNvPr id="5" name="TextBox 4"/>
          <p:cNvSpPr txBox="1"/>
          <p:nvPr/>
        </p:nvSpPr>
        <p:spPr>
          <a:xfrm>
            <a:off x="713232" y="1965960"/>
            <a:ext cx="10789920" cy="3634778"/>
          </a:xfrm>
          <a:prstGeom prst="rect">
            <a:avLst/>
          </a:prstGeom>
          <a:noFill/>
        </p:spPr>
        <p:txBody>
          <a:bodyPr wrap="square">
            <a:spAutoFit/>
          </a:bodyPr>
          <a:lstStyle/>
          <a:p>
            <a:pPr algn="l">
              <a:lnSpc>
                <a:spcPct val="128000"/>
              </a:lnSpc>
              <a:spcAft>
                <a:spcPts val="1100"/>
              </a:spcAft>
            </a:pPr>
            <a:r>
              <a:rPr sz="1600" b="0" dirty="0">
                <a:solidFill>
                  <a:srgbClr val="FFFFFF"/>
                </a:solidFill>
                <a:latin typeface="Segoe UI"/>
              </a:rPr>
              <a:t>Knowing **who operates** the infrastructure is half the answer. The other half is **how much public money buys it, and whose jurisdiction it lands in.**</a:t>
            </a:r>
          </a:p>
          <a:p>
            <a:pPr algn="l">
              <a:lnSpc>
                <a:spcPct val="128000"/>
              </a:lnSpc>
              <a:spcAft>
                <a:spcPts val="1100"/>
              </a:spcAft>
            </a:pPr>
            <a:r>
              <a:rPr sz="1600" b="0" dirty="0">
                <a:solidFill>
                  <a:srgbClr val="FFFFFF"/>
                </a:solidFill>
                <a:latin typeface="Segoe UI"/>
              </a:rPr>
              <a:t>We are building the second instrument: Italian public spending on cloud services, **year by year**, split between providers under US control and providers in Italy and Europe — automated and re-run like the DNS measurement, on open procurement data.</a:t>
            </a:r>
          </a:p>
          <a:p>
            <a:pPr algn="l">
              <a:lnSpc>
                <a:spcPct val="128000"/>
              </a:lnSpc>
              <a:spcAft>
                <a:spcPts val="1100"/>
              </a:spcAft>
            </a:pPr>
            <a:r>
              <a:rPr sz="1600" b="0" dirty="0">
                <a:solidFill>
                  <a:srgbClr val="FFFFFF"/>
                </a:solidFill>
                <a:latin typeface="Segoe UI"/>
              </a:rPr>
              <a:t>**The sharpest test case is «Cloud Italia» and the PNRR migration funds**, allocated to move public administration onto infrastructure officially described as sovereign. Public money, a public sovereignty claim, and an outcome nobody has yet measured in euros.</a:t>
            </a:r>
          </a:p>
          <a:p>
            <a:pPr algn="l">
              <a:lnSpc>
                <a:spcPct val="128000"/>
              </a:lnSpc>
              <a:spcAft>
                <a:spcPts val="1100"/>
              </a:spcAft>
            </a:pPr>
            <a:r>
              <a:rPr sz="1600" b="0" dirty="0">
                <a:solidFill>
                  <a:srgbClr val="FFFFFF"/>
                </a:solidFill>
                <a:latin typeface="Segoe UI"/>
              </a:rPr>
              <a:t>Status: prototype running, classifier not yet trained, data to be completed via </a:t>
            </a:r>
            <a:r>
              <a:rPr lang="en-US" sz="1600" b="0" dirty="0">
                <a:solidFill>
                  <a:srgbClr val="FFFFFF"/>
                </a:solidFill>
                <a:latin typeface="Segoe UI"/>
              </a:rPr>
              <a:t>ANAC </a:t>
            </a:r>
            <a:r>
              <a:rPr sz="1600" b="0" dirty="0">
                <a:solidFill>
                  <a:srgbClr val="FFFFFF"/>
                </a:solidFill>
                <a:latin typeface="Segoe UI"/>
              </a:rPr>
              <a:t>transparency portals </a:t>
            </a:r>
            <a:r>
              <a:rPr lang="en-US" sz="1600" b="0" dirty="0">
                <a:solidFill>
                  <a:srgbClr val="FFFFFF"/>
                </a:solidFill>
                <a:latin typeface="Segoe UI"/>
              </a:rPr>
              <a:t>and </a:t>
            </a:r>
            <a:r>
              <a:rPr lang="en-US" sz="1600" b="0" dirty="0" err="1">
                <a:solidFill>
                  <a:srgbClr val="FFFFFF"/>
                </a:solidFill>
                <a:latin typeface="Segoe UI"/>
              </a:rPr>
              <a:t>AgID</a:t>
            </a:r>
            <a:r>
              <a:rPr lang="en-US" sz="1600" b="0" dirty="0">
                <a:solidFill>
                  <a:srgbClr val="FFFFFF"/>
                </a:solidFill>
                <a:latin typeface="Segoe UI"/>
              </a:rPr>
              <a:t> tools.</a:t>
            </a:r>
            <a:endParaRPr sz="1600" b="0" dirty="0">
              <a:solidFill>
                <a:srgbClr val="FFFFFF"/>
              </a:solidFill>
              <a:latin typeface="Segoe UI"/>
            </a:endParaRPr>
          </a:p>
        </p:txBody>
      </p:sp>
      <p:sp>
        <p:nvSpPr>
          <p:cNvPr id="6" name="TextBox 5"/>
          <p:cNvSpPr txBox="1"/>
          <p:nvPr/>
        </p:nvSpPr>
        <p:spPr>
          <a:xfrm>
            <a:off x="713232" y="5715000"/>
            <a:ext cx="10241280" cy="640080"/>
          </a:xfrm>
          <a:prstGeom prst="rect">
            <a:avLst/>
          </a:prstGeom>
          <a:noFill/>
        </p:spPr>
        <p:txBody>
          <a:bodyPr wrap="square">
            <a:spAutoFit/>
          </a:bodyPr>
          <a:lstStyle/>
          <a:p>
            <a:pPr algn="l">
              <a:lnSpc>
                <a:spcPct val="118000"/>
              </a:lnSpc>
              <a:spcAft>
                <a:spcPts val="600"/>
              </a:spcAft>
            </a:pPr>
            <a:r>
              <a:rPr sz="1200" b="0">
                <a:solidFill>
                  <a:srgbClr val="9EB2C6"/>
                </a:solidFill>
                <a:latin typeface="Segoe UI"/>
              </a:rPr>
              <a:t>Every figure will ship with its method, as the DNS measurement does: reproducible or it does not count.</a:t>
            </a:r>
          </a:p>
        </p:txBody>
      </p:sp>
      <p:pic>
        <p:nvPicPr>
          <p:cNvPr id="7" name="Picture 6"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E2033"/>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2103120"/>
            <a:ext cx="2743200" cy="1280160"/>
          </a:xfrm>
          <a:prstGeom prst="rect">
            <a:avLst/>
          </a:prstGeom>
          <a:noFill/>
        </p:spPr>
        <p:txBody>
          <a:bodyPr wrap="square">
            <a:spAutoFit/>
          </a:bodyPr>
          <a:lstStyle/>
          <a:p>
            <a:pPr algn="l">
              <a:lnSpc>
                <a:spcPct val="118000"/>
              </a:lnSpc>
              <a:spcAft>
                <a:spcPts val="600"/>
              </a:spcAft>
            </a:pPr>
            <a:r>
              <a:rPr sz="6400" b="1">
                <a:solidFill>
                  <a:srgbClr val="6DB3FF"/>
                </a:solidFill>
                <a:latin typeface="Segoe UI"/>
              </a:rPr>
              <a:t>02</a:t>
            </a:r>
          </a:p>
        </p:txBody>
      </p:sp>
      <p:sp>
        <p:nvSpPr>
          <p:cNvPr id="4" name="TextBox 3"/>
          <p:cNvSpPr txBox="1"/>
          <p:nvPr/>
        </p:nvSpPr>
        <p:spPr>
          <a:xfrm>
            <a:off x="822960" y="3200400"/>
            <a:ext cx="10515600" cy="1463040"/>
          </a:xfrm>
          <a:prstGeom prst="rect">
            <a:avLst/>
          </a:prstGeom>
          <a:noFill/>
        </p:spPr>
        <p:txBody>
          <a:bodyPr wrap="square">
            <a:spAutoFit/>
          </a:bodyPr>
          <a:lstStyle/>
          <a:p>
            <a:pPr algn="l">
              <a:lnSpc>
                <a:spcPct val="118000"/>
              </a:lnSpc>
              <a:spcAft>
                <a:spcPts val="600"/>
              </a:spcAft>
            </a:pPr>
            <a:r>
              <a:rPr sz="3400" b="1">
                <a:solidFill>
                  <a:srgbClr val="FFFFFF"/>
                </a:solidFill>
                <a:latin typeface="Segoe UI"/>
              </a:rPr>
              <a:t>The results</a:t>
            </a:r>
          </a:p>
        </p:txBody>
      </p:sp>
      <p:sp>
        <p:nvSpPr>
          <p:cNvPr id="5" name="TextBox 4"/>
          <p:cNvSpPr txBox="1"/>
          <p:nvPr/>
        </p:nvSpPr>
        <p:spPr>
          <a:xfrm>
            <a:off x="868680" y="4480560"/>
            <a:ext cx="10058400" cy="914400"/>
          </a:xfrm>
          <a:prstGeom prst="rect">
            <a:avLst/>
          </a:prstGeom>
          <a:noFill/>
        </p:spPr>
        <p:txBody>
          <a:bodyPr wrap="square">
            <a:spAutoFit/>
          </a:bodyPr>
          <a:lstStyle/>
          <a:p>
            <a:pPr algn="l">
              <a:lnSpc>
                <a:spcPct val="118000"/>
              </a:lnSpc>
              <a:spcAft>
                <a:spcPts val="600"/>
              </a:spcAft>
            </a:pPr>
            <a:r>
              <a:rPr sz="1700" b="0">
                <a:solidFill>
                  <a:srgbClr val="9EB2C6"/>
                </a:solidFill>
                <a:latin typeface="Segoe UI"/>
              </a:rPr>
              <a:t>22,987 Italian public bodies, 97% coverage</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Who operates the email of the Italian state</a:t>
            </a:r>
          </a:p>
        </p:txBody>
      </p:sp>
      <p:sp>
        <p:nvSpPr>
          <p:cNvPr id="4" name="TextBox 3"/>
          <p:cNvSpPr txBox="1"/>
          <p:nvPr/>
        </p:nvSpPr>
        <p:spPr>
          <a:xfrm>
            <a:off x="713232" y="2103120"/>
            <a:ext cx="2697480" cy="1371600"/>
          </a:xfrm>
          <a:prstGeom prst="rect">
            <a:avLst/>
          </a:prstGeom>
          <a:noFill/>
        </p:spPr>
        <p:txBody>
          <a:bodyPr wrap="square">
            <a:spAutoFit/>
          </a:bodyPr>
          <a:lstStyle/>
          <a:p>
            <a:pPr algn="l">
              <a:lnSpc>
                <a:spcPct val="118000"/>
              </a:lnSpc>
              <a:spcAft>
                <a:spcPts val="600"/>
              </a:spcAft>
            </a:pPr>
            <a:r>
              <a:rPr sz="5400" b="1">
                <a:solidFill>
                  <a:srgbClr val="FF6B74"/>
                </a:solidFill>
                <a:latin typeface="Segoe UI"/>
              </a:rPr>
              <a:t>46.1%</a:t>
            </a:r>
          </a:p>
        </p:txBody>
      </p:sp>
      <p:sp>
        <p:nvSpPr>
          <p:cNvPr id="5" name="TextBox 4"/>
          <p:cNvSpPr txBox="1"/>
          <p:nvPr/>
        </p:nvSpPr>
        <p:spPr>
          <a:xfrm>
            <a:off x="713232" y="3520440"/>
            <a:ext cx="2468880" cy="1463040"/>
          </a:xfrm>
          <a:prstGeom prst="rect">
            <a:avLst/>
          </a:prstGeom>
          <a:noFill/>
        </p:spPr>
        <p:txBody>
          <a:bodyPr wrap="square">
            <a:spAutoFit/>
          </a:bodyPr>
          <a:lstStyle/>
          <a:p>
            <a:pPr algn="l">
              <a:lnSpc>
                <a:spcPct val="125000"/>
              </a:lnSpc>
              <a:spcAft>
                <a:spcPts val="600"/>
              </a:spcAft>
            </a:pPr>
            <a:r>
              <a:rPr sz="1500" b="0">
                <a:solidFill>
                  <a:srgbClr val="9EB2C6"/>
                </a:solidFill>
                <a:latin typeface="Segoe UI"/>
              </a:rPr>
              <a:t>under non-EU jurisdiction</a:t>
            </a:r>
          </a:p>
          <a:p>
            <a:pPr algn="l">
              <a:lnSpc>
                <a:spcPct val="125000"/>
              </a:lnSpc>
              <a:spcAft>
                <a:spcPts val="600"/>
              </a:spcAft>
            </a:pPr>
            <a:r>
              <a:rPr sz="1500" b="0">
                <a:solidFill>
                  <a:srgbClr val="9EB2C6"/>
                </a:solidFill>
                <a:latin typeface="Segoe UI"/>
              </a:rPr>
              <a:t>(CLOUD Act reachable)</a:t>
            </a:r>
          </a:p>
          <a:p>
            <a:pPr algn="l">
              <a:lnSpc>
                <a:spcPct val="125000"/>
              </a:lnSpc>
              <a:spcAft>
                <a:spcPts val="600"/>
              </a:spcAft>
            </a:pPr>
            <a:r>
              <a:rPr sz="1500" b="0">
                <a:solidFill>
                  <a:srgbClr val="9EB2C6"/>
                </a:solidFill>
                <a:latin typeface="Segoe UI"/>
              </a:rPr>
              <a:t>10.586 bodies</a:t>
            </a:r>
          </a:p>
        </p:txBody>
      </p:sp>
      <p:sp>
        <p:nvSpPr>
          <p:cNvPr id="6" name="TextBox 5"/>
          <p:cNvSpPr txBox="1"/>
          <p:nvPr/>
        </p:nvSpPr>
        <p:spPr>
          <a:xfrm>
            <a:off x="3410712" y="2103120"/>
            <a:ext cx="2697480" cy="1371600"/>
          </a:xfrm>
          <a:prstGeom prst="rect">
            <a:avLst/>
          </a:prstGeom>
          <a:noFill/>
        </p:spPr>
        <p:txBody>
          <a:bodyPr wrap="square">
            <a:spAutoFit/>
          </a:bodyPr>
          <a:lstStyle/>
          <a:p>
            <a:pPr algn="l">
              <a:lnSpc>
                <a:spcPct val="118000"/>
              </a:lnSpc>
              <a:spcAft>
                <a:spcPts val="600"/>
              </a:spcAft>
            </a:pPr>
            <a:r>
              <a:rPr sz="5400" b="1">
                <a:solidFill>
                  <a:srgbClr val="5CB88A"/>
                </a:solidFill>
                <a:latin typeface="Segoe UI"/>
              </a:rPr>
              <a:t>51.2%</a:t>
            </a:r>
          </a:p>
        </p:txBody>
      </p:sp>
      <p:sp>
        <p:nvSpPr>
          <p:cNvPr id="7" name="TextBox 6"/>
          <p:cNvSpPr txBox="1"/>
          <p:nvPr/>
        </p:nvSpPr>
        <p:spPr>
          <a:xfrm>
            <a:off x="3410712" y="3520440"/>
            <a:ext cx="2468880" cy="1463040"/>
          </a:xfrm>
          <a:prstGeom prst="rect">
            <a:avLst/>
          </a:prstGeom>
          <a:noFill/>
        </p:spPr>
        <p:txBody>
          <a:bodyPr wrap="square">
            <a:spAutoFit/>
          </a:bodyPr>
          <a:lstStyle/>
          <a:p>
            <a:pPr algn="l">
              <a:lnSpc>
                <a:spcPct val="125000"/>
              </a:lnSpc>
              <a:spcAft>
                <a:spcPts val="600"/>
              </a:spcAft>
            </a:pPr>
            <a:r>
              <a:rPr sz="1500" b="0">
                <a:solidFill>
                  <a:srgbClr val="9EB2C6"/>
                </a:solidFill>
                <a:latin typeface="Segoe UI"/>
              </a:rPr>
              <a:t>Italian providers</a:t>
            </a:r>
          </a:p>
          <a:p>
            <a:pPr algn="l">
              <a:lnSpc>
                <a:spcPct val="125000"/>
              </a:lnSpc>
              <a:spcAft>
                <a:spcPts val="600"/>
              </a:spcAft>
            </a:pPr>
            <a:r>
              <a:rPr sz="1500" b="0">
                <a:solidFill>
                  <a:srgbClr val="9EB2C6"/>
                </a:solidFill>
                <a:latin typeface="Segoe UI"/>
              </a:rPr>
              <a:t>11.772 bodies</a:t>
            </a:r>
          </a:p>
        </p:txBody>
      </p:sp>
      <p:sp>
        <p:nvSpPr>
          <p:cNvPr id="8" name="TextBox 7"/>
          <p:cNvSpPr txBox="1"/>
          <p:nvPr/>
        </p:nvSpPr>
        <p:spPr>
          <a:xfrm>
            <a:off x="6108192" y="2103120"/>
            <a:ext cx="2697480" cy="1371600"/>
          </a:xfrm>
          <a:prstGeom prst="rect">
            <a:avLst/>
          </a:prstGeom>
          <a:noFill/>
        </p:spPr>
        <p:txBody>
          <a:bodyPr wrap="square">
            <a:spAutoFit/>
          </a:bodyPr>
          <a:lstStyle/>
          <a:p>
            <a:pPr algn="l">
              <a:lnSpc>
                <a:spcPct val="118000"/>
              </a:lnSpc>
              <a:spcAft>
                <a:spcPts val="600"/>
              </a:spcAft>
            </a:pPr>
            <a:r>
              <a:rPr sz="5400" b="1">
                <a:solidFill>
                  <a:srgbClr val="6DB3FF"/>
                </a:solidFill>
                <a:latin typeface="Segoe UI"/>
              </a:rPr>
              <a:t>0.0%</a:t>
            </a:r>
          </a:p>
        </p:txBody>
      </p:sp>
      <p:sp>
        <p:nvSpPr>
          <p:cNvPr id="9" name="TextBox 8"/>
          <p:cNvSpPr txBox="1"/>
          <p:nvPr/>
        </p:nvSpPr>
        <p:spPr>
          <a:xfrm>
            <a:off x="6108192" y="3520440"/>
            <a:ext cx="2468880" cy="1463040"/>
          </a:xfrm>
          <a:prstGeom prst="rect">
            <a:avLst/>
          </a:prstGeom>
          <a:noFill/>
        </p:spPr>
        <p:txBody>
          <a:bodyPr wrap="square">
            <a:spAutoFit/>
          </a:bodyPr>
          <a:lstStyle/>
          <a:p>
            <a:pPr algn="l">
              <a:lnSpc>
                <a:spcPct val="125000"/>
              </a:lnSpc>
              <a:spcAft>
                <a:spcPts val="600"/>
              </a:spcAft>
            </a:pPr>
            <a:r>
              <a:rPr sz="1500" b="0">
                <a:solidFill>
                  <a:srgbClr val="9EB2C6"/>
                </a:solidFill>
                <a:latin typeface="Segoe UI"/>
              </a:rPr>
              <a:t>European providers</a:t>
            </a:r>
          </a:p>
          <a:p>
            <a:pPr algn="l">
              <a:lnSpc>
                <a:spcPct val="125000"/>
              </a:lnSpc>
              <a:spcAft>
                <a:spcPts val="600"/>
              </a:spcAft>
            </a:pPr>
            <a:r>
              <a:rPr sz="1500" b="0">
                <a:solidFill>
                  <a:srgbClr val="9EB2C6"/>
                </a:solidFill>
                <a:latin typeface="Segoe UI"/>
              </a:rPr>
              <a:t>outside Italy</a:t>
            </a:r>
          </a:p>
          <a:p>
            <a:pPr algn="l">
              <a:lnSpc>
                <a:spcPct val="125000"/>
              </a:lnSpc>
              <a:spcAft>
                <a:spcPts val="600"/>
              </a:spcAft>
            </a:pPr>
            <a:r>
              <a:rPr sz="1500" b="0">
                <a:solidFill>
                  <a:srgbClr val="9EB2C6"/>
                </a:solidFill>
                <a:latin typeface="Segoe UI"/>
              </a:rPr>
              <a:t>0 bodies</a:t>
            </a:r>
          </a:p>
        </p:txBody>
      </p:sp>
      <p:sp>
        <p:nvSpPr>
          <p:cNvPr id="10" name="TextBox 9"/>
          <p:cNvSpPr txBox="1"/>
          <p:nvPr/>
        </p:nvSpPr>
        <p:spPr>
          <a:xfrm>
            <a:off x="8805672" y="2103120"/>
            <a:ext cx="2697480" cy="1371600"/>
          </a:xfrm>
          <a:prstGeom prst="rect">
            <a:avLst/>
          </a:prstGeom>
          <a:noFill/>
        </p:spPr>
        <p:txBody>
          <a:bodyPr wrap="square">
            <a:spAutoFit/>
          </a:bodyPr>
          <a:lstStyle/>
          <a:p>
            <a:pPr algn="l">
              <a:lnSpc>
                <a:spcPct val="118000"/>
              </a:lnSpc>
              <a:spcAft>
                <a:spcPts val="600"/>
              </a:spcAft>
            </a:pPr>
            <a:r>
              <a:rPr sz="5400" b="1">
                <a:solidFill>
                  <a:srgbClr val="9EB2C6"/>
                </a:solidFill>
                <a:latin typeface="Segoe UI"/>
              </a:rPr>
              <a:t>2.7%</a:t>
            </a:r>
          </a:p>
        </p:txBody>
      </p:sp>
      <p:sp>
        <p:nvSpPr>
          <p:cNvPr id="11" name="TextBox 10"/>
          <p:cNvSpPr txBox="1"/>
          <p:nvPr/>
        </p:nvSpPr>
        <p:spPr>
          <a:xfrm>
            <a:off x="8805672" y="3520440"/>
            <a:ext cx="2468880" cy="1463040"/>
          </a:xfrm>
          <a:prstGeom prst="rect">
            <a:avLst/>
          </a:prstGeom>
          <a:noFill/>
        </p:spPr>
        <p:txBody>
          <a:bodyPr wrap="square">
            <a:spAutoFit/>
          </a:bodyPr>
          <a:lstStyle/>
          <a:p>
            <a:pPr algn="l">
              <a:lnSpc>
                <a:spcPct val="125000"/>
              </a:lnSpc>
              <a:spcAft>
                <a:spcPts val="600"/>
              </a:spcAft>
            </a:pPr>
            <a:r>
              <a:rPr sz="1500" b="0">
                <a:solidFill>
                  <a:srgbClr val="9EB2C6"/>
                </a:solidFill>
                <a:latin typeface="Segoe UI"/>
              </a:rPr>
              <a:t>unclassified</a:t>
            </a:r>
          </a:p>
          <a:p>
            <a:pPr algn="l">
              <a:lnSpc>
                <a:spcPct val="125000"/>
              </a:lnSpc>
              <a:spcAft>
                <a:spcPts val="600"/>
              </a:spcAft>
            </a:pPr>
            <a:r>
              <a:rPr sz="1500" b="0">
                <a:solidFill>
                  <a:srgbClr val="9EB2C6"/>
                </a:solidFill>
                <a:latin typeface="Segoe UI"/>
              </a:rPr>
              <a:t>629 bodies</a:t>
            </a:r>
          </a:p>
        </p:txBody>
      </p:sp>
      <p:sp>
        <p:nvSpPr>
          <p:cNvPr id="12" name="TextBox 11"/>
          <p:cNvSpPr txBox="1"/>
          <p:nvPr/>
        </p:nvSpPr>
        <p:spPr>
          <a:xfrm>
            <a:off x="713232" y="5715000"/>
            <a:ext cx="10241280" cy="640080"/>
          </a:xfrm>
          <a:prstGeom prst="rect">
            <a:avLst/>
          </a:prstGeom>
          <a:noFill/>
        </p:spPr>
        <p:txBody>
          <a:bodyPr wrap="square">
            <a:spAutoFit/>
          </a:bodyPr>
          <a:lstStyle/>
          <a:p>
            <a:pPr algn="l">
              <a:lnSpc>
                <a:spcPct val="118000"/>
              </a:lnSpc>
              <a:spcAft>
                <a:spcPts val="600"/>
              </a:spcAft>
            </a:pPr>
            <a:r>
              <a:rPr sz="1200" b="0">
                <a:solidFill>
                  <a:srgbClr val="9EB2C6"/>
                </a:solidFill>
                <a:latin typeface="Segoe UI"/>
              </a:rPr>
              <a:t>Source: mxmap.it on IndicePA data · 22987 bodies, 97.26% coverage · snapshot 2026-06-14 · CC BY-SA 4.0</a:t>
            </a:r>
          </a:p>
        </p:txBody>
      </p:sp>
      <p:pic>
        <p:nvPicPr>
          <p:cNvPr id="13" name="Picture 12"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a:extLst>
            <a:ext uri="{FF2B5EF4-FFF2-40B4-BE49-F238E27FC236}">
              <a16:creationId xmlns:a16="http://schemas.microsoft.com/office/drawing/2014/main" id="{16B3B4FB-803B-F67B-B7F6-68694DA830D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4BC749A-013A-D05F-D83B-7271419299D4}"/>
              </a:ext>
            </a:extLst>
          </p:cNvPr>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5F27E721-C1DD-575F-78BD-AD3B14A6487B}"/>
              </a:ext>
            </a:extLst>
          </p:cNvPr>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Who operates the email of the Italian state</a:t>
            </a:r>
          </a:p>
        </p:txBody>
      </p:sp>
      <p:sp>
        <p:nvSpPr>
          <p:cNvPr id="4" name="TextBox 3">
            <a:extLst>
              <a:ext uri="{FF2B5EF4-FFF2-40B4-BE49-F238E27FC236}">
                <a16:creationId xmlns:a16="http://schemas.microsoft.com/office/drawing/2014/main" id="{5ABB8493-B58F-01B8-6EB5-055D787AC68E}"/>
              </a:ext>
            </a:extLst>
          </p:cNvPr>
          <p:cNvSpPr txBox="1"/>
          <p:nvPr/>
        </p:nvSpPr>
        <p:spPr>
          <a:xfrm>
            <a:off x="713232" y="2103120"/>
            <a:ext cx="2697480" cy="1371600"/>
          </a:xfrm>
          <a:prstGeom prst="rect">
            <a:avLst/>
          </a:prstGeom>
          <a:noFill/>
        </p:spPr>
        <p:txBody>
          <a:bodyPr wrap="square">
            <a:spAutoFit/>
          </a:bodyPr>
          <a:lstStyle/>
          <a:p>
            <a:pPr algn="l">
              <a:lnSpc>
                <a:spcPct val="118000"/>
              </a:lnSpc>
              <a:spcAft>
                <a:spcPts val="600"/>
              </a:spcAft>
            </a:pPr>
            <a:r>
              <a:rPr sz="5400" b="1">
                <a:solidFill>
                  <a:srgbClr val="FF6B74"/>
                </a:solidFill>
                <a:latin typeface="Segoe UI"/>
              </a:rPr>
              <a:t>46.1%</a:t>
            </a:r>
          </a:p>
        </p:txBody>
      </p:sp>
      <p:sp>
        <p:nvSpPr>
          <p:cNvPr id="5" name="TextBox 4">
            <a:extLst>
              <a:ext uri="{FF2B5EF4-FFF2-40B4-BE49-F238E27FC236}">
                <a16:creationId xmlns:a16="http://schemas.microsoft.com/office/drawing/2014/main" id="{6F6C828C-B2F0-8DC3-04FA-DEEBFCED96F9}"/>
              </a:ext>
            </a:extLst>
          </p:cNvPr>
          <p:cNvSpPr txBox="1"/>
          <p:nvPr/>
        </p:nvSpPr>
        <p:spPr>
          <a:xfrm>
            <a:off x="713232" y="3520440"/>
            <a:ext cx="2468880" cy="1463040"/>
          </a:xfrm>
          <a:prstGeom prst="rect">
            <a:avLst/>
          </a:prstGeom>
          <a:noFill/>
        </p:spPr>
        <p:txBody>
          <a:bodyPr wrap="square">
            <a:spAutoFit/>
          </a:bodyPr>
          <a:lstStyle/>
          <a:p>
            <a:pPr algn="l">
              <a:lnSpc>
                <a:spcPct val="125000"/>
              </a:lnSpc>
              <a:spcAft>
                <a:spcPts val="600"/>
              </a:spcAft>
            </a:pPr>
            <a:r>
              <a:rPr sz="1500" b="0">
                <a:solidFill>
                  <a:srgbClr val="9EB2C6"/>
                </a:solidFill>
                <a:latin typeface="Segoe UI"/>
              </a:rPr>
              <a:t>under non-EU jurisdiction</a:t>
            </a:r>
          </a:p>
          <a:p>
            <a:pPr algn="l">
              <a:lnSpc>
                <a:spcPct val="125000"/>
              </a:lnSpc>
              <a:spcAft>
                <a:spcPts val="600"/>
              </a:spcAft>
            </a:pPr>
            <a:r>
              <a:rPr sz="1500" b="0">
                <a:solidFill>
                  <a:srgbClr val="9EB2C6"/>
                </a:solidFill>
                <a:latin typeface="Segoe UI"/>
              </a:rPr>
              <a:t>(CLOUD Act reachable)</a:t>
            </a:r>
          </a:p>
          <a:p>
            <a:pPr algn="l">
              <a:lnSpc>
                <a:spcPct val="125000"/>
              </a:lnSpc>
              <a:spcAft>
                <a:spcPts val="600"/>
              </a:spcAft>
            </a:pPr>
            <a:r>
              <a:rPr sz="1500" b="0">
                <a:solidFill>
                  <a:srgbClr val="9EB2C6"/>
                </a:solidFill>
                <a:latin typeface="Segoe UI"/>
              </a:rPr>
              <a:t>10.586 bodies</a:t>
            </a:r>
          </a:p>
        </p:txBody>
      </p:sp>
      <p:sp>
        <p:nvSpPr>
          <p:cNvPr id="6" name="TextBox 5">
            <a:extLst>
              <a:ext uri="{FF2B5EF4-FFF2-40B4-BE49-F238E27FC236}">
                <a16:creationId xmlns:a16="http://schemas.microsoft.com/office/drawing/2014/main" id="{AEF5DFE3-4D3E-EA66-198C-5DD08619620D}"/>
              </a:ext>
            </a:extLst>
          </p:cNvPr>
          <p:cNvSpPr txBox="1"/>
          <p:nvPr/>
        </p:nvSpPr>
        <p:spPr>
          <a:xfrm>
            <a:off x="3410712" y="2103120"/>
            <a:ext cx="2697480" cy="1371600"/>
          </a:xfrm>
          <a:prstGeom prst="rect">
            <a:avLst/>
          </a:prstGeom>
          <a:noFill/>
        </p:spPr>
        <p:txBody>
          <a:bodyPr wrap="square">
            <a:spAutoFit/>
          </a:bodyPr>
          <a:lstStyle/>
          <a:p>
            <a:pPr algn="l">
              <a:lnSpc>
                <a:spcPct val="118000"/>
              </a:lnSpc>
              <a:spcAft>
                <a:spcPts val="600"/>
              </a:spcAft>
            </a:pPr>
            <a:r>
              <a:rPr sz="5400" b="1">
                <a:solidFill>
                  <a:srgbClr val="5CB88A"/>
                </a:solidFill>
                <a:latin typeface="Segoe UI"/>
              </a:rPr>
              <a:t>51.2%</a:t>
            </a:r>
          </a:p>
        </p:txBody>
      </p:sp>
      <p:sp>
        <p:nvSpPr>
          <p:cNvPr id="7" name="TextBox 6">
            <a:extLst>
              <a:ext uri="{FF2B5EF4-FFF2-40B4-BE49-F238E27FC236}">
                <a16:creationId xmlns:a16="http://schemas.microsoft.com/office/drawing/2014/main" id="{81CF501E-0D90-AE8B-CE21-E43D7B70F9A9}"/>
              </a:ext>
            </a:extLst>
          </p:cNvPr>
          <p:cNvSpPr txBox="1"/>
          <p:nvPr/>
        </p:nvSpPr>
        <p:spPr>
          <a:xfrm>
            <a:off x="3410712" y="3520440"/>
            <a:ext cx="2468880" cy="1463040"/>
          </a:xfrm>
          <a:prstGeom prst="rect">
            <a:avLst/>
          </a:prstGeom>
          <a:noFill/>
        </p:spPr>
        <p:txBody>
          <a:bodyPr wrap="square">
            <a:spAutoFit/>
          </a:bodyPr>
          <a:lstStyle/>
          <a:p>
            <a:pPr algn="l">
              <a:lnSpc>
                <a:spcPct val="125000"/>
              </a:lnSpc>
              <a:spcAft>
                <a:spcPts val="600"/>
              </a:spcAft>
            </a:pPr>
            <a:r>
              <a:rPr sz="1500" b="0">
                <a:solidFill>
                  <a:srgbClr val="9EB2C6"/>
                </a:solidFill>
                <a:latin typeface="Segoe UI"/>
              </a:rPr>
              <a:t>Italian providers</a:t>
            </a:r>
          </a:p>
          <a:p>
            <a:pPr algn="l">
              <a:lnSpc>
                <a:spcPct val="125000"/>
              </a:lnSpc>
              <a:spcAft>
                <a:spcPts val="600"/>
              </a:spcAft>
            </a:pPr>
            <a:r>
              <a:rPr sz="1500" b="0">
                <a:solidFill>
                  <a:srgbClr val="9EB2C6"/>
                </a:solidFill>
                <a:latin typeface="Segoe UI"/>
              </a:rPr>
              <a:t>11.772 bodies</a:t>
            </a:r>
          </a:p>
        </p:txBody>
      </p:sp>
      <p:sp>
        <p:nvSpPr>
          <p:cNvPr id="8" name="TextBox 7">
            <a:extLst>
              <a:ext uri="{FF2B5EF4-FFF2-40B4-BE49-F238E27FC236}">
                <a16:creationId xmlns:a16="http://schemas.microsoft.com/office/drawing/2014/main" id="{40C7ADFB-B1E6-8B8E-8F0B-D3E0CB02BBB3}"/>
              </a:ext>
            </a:extLst>
          </p:cNvPr>
          <p:cNvSpPr txBox="1"/>
          <p:nvPr/>
        </p:nvSpPr>
        <p:spPr>
          <a:xfrm>
            <a:off x="6108192" y="2103120"/>
            <a:ext cx="2697480" cy="1371600"/>
          </a:xfrm>
          <a:prstGeom prst="rect">
            <a:avLst/>
          </a:prstGeom>
          <a:noFill/>
        </p:spPr>
        <p:txBody>
          <a:bodyPr wrap="square">
            <a:spAutoFit/>
          </a:bodyPr>
          <a:lstStyle/>
          <a:p>
            <a:pPr algn="l">
              <a:lnSpc>
                <a:spcPct val="118000"/>
              </a:lnSpc>
              <a:spcAft>
                <a:spcPts val="600"/>
              </a:spcAft>
            </a:pPr>
            <a:r>
              <a:rPr sz="5400" b="1">
                <a:solidFill>
                  <a:srgbClr val="6DB3FF"/>
                </a:solidFill>
                <a:latin typeface="Segoe UI"/>
              </a:rPr>
              <a:t>0.0%</a:t>
            </a:r>
          </a:p>
        </p:txBody>
      </p:sp>
      <p:sp>
        <p:nvSpPr>
          <p:cNvPr id="9" name="TextBox 8">
            <a:extLst>
              <a:ext uri="{FF2B5EF4-FFF2-40B4-BE49-F238E27FC236}">
                <a16:creationId xmlns:a16="http://schemas.microsoft.com/office/drawing/2014/main" id="{486AC17C-132B-76D5-4E6A-DE306594D078}"/>
              </a:ext>
            </a:extLst>
          </p:cNvPr>
          <p:cNvSpPr txBox="1"/>
          <p:nvPr/>
        </p:nvSpPr>
        <p:spPr>
          <a:xfrm>
            <a:off x="6108192" y="3520440"/>
            <a:ext cx="2468880" cy="1463040"/>
          </a:xfrm>
          <a:prstGeom prst="rect">
            <a:avLst/>
          </a:prstGeom>
          <a:noFill/>
        </p:spPr>
        <p:txBody>
          <a:bodyPr wrap="square">
            <a:spAutoFit/>
          </a:bodyPr>
          <a:lstStyle/>
          <a:p>
            <a:pPr algn="l">
              <a:lnSpc>
                <a:spcPct val="125000"/>
              </a:lnSpc>
              <a:spcAft>
                <a:spcPts val="600"/>
              </a:spcAft>
            </a:pPr>
            <a:r>
              <a:rPr sz="1500" b="0">
                <a:solidFill>
                  <a:srgbClr val="9EB2C6"/>
                </a:solidFill>
                <a:latin typeface="Segoe UI"/>
              </a:rPr>
              <a:t>European providers</a:t>
            </a:r>
          </a:p>
          <a:p>
            <a:pPr algn="l">
              <a:lnSpc>
                <a:spcPct val="125000"/>
              </a:lnSpc>
              <a:spcAft>
                <a:spcPts val="600"/>
              </a:spcAft>
            </a:pPr>
            <a:r>
              <a:rPr sz="1500" b="0">
                <a:solidFill>
                  <a:srgbClr val="9EB2C6"/>
                </a:solidFill>
                <a:latin typeface="Segoe UI"/>
              </a:rPr>
              <a:t>outside Italy</a:t>
            </a:r>
          </a:p>
          <a:p>
            <a:pPr algn="l">
              <a:lnSpc>
                <a:spcPct val="125000"/>
              </a:lnSpc>
              <a:spcAft>
                <a:spcPts val="600"/>
              </a:spcAft>
            </a:pPr>
            <a:r>
              <a:rPr sz="1500" b="0">
                <a:solidFill>
                  <a:srgbClr val="9EB2C6"/>
                </a:solidFill>
                <a:latin typeface="Segoe UI"/>
              </a:rPr>
              <a:t>0 bodies</a:t>
            </a:r>
          </a:p>
        </p:txBody>
      </p:sp>
      <p:sp>
        <p:nvSpPr>
          <p:cNvPr id="10" name="TextBox 9">
            <a:extLst>
              <a:ext uri="{FF2B5EF4-FFF2-40B4-BE49-F238E27FC236}">
                <a16:creationId xmlns:a16="http://schemas.microsoft.com/office/drawing/2014/main" id="{99AE1D0E-C6BA-B27B-1121-CF822A978E7A}"/>
              </a:ext>
            </a:extLst>
          </p:cNvPr>
          <p:cNvSpPr txBox="1"/>
          <p:nvPr/>
        </p:nvSpPr>
        <p:spPr>
          <a:xfrm>
            <a:off x="8805672" y="2103120"/>
            <a:ext cx="2697480" cy="1371600"/>
          </a:xfrm>
          <a:prstGeom prst="rect">
            <a:avLst/>
          </a:prstGeom>
          <a:noFill/>
        </p:spPr>
        <p:txBody>
          <a:bodyPr wrap="square">
            <a:spAutoFit/>
          </a:bodyPr>
          <a:lstStyle/>
          <a:p>
            <a:pPr algn="l">
              <a:lnSpc>
                <a:spcPct val="118000"/>
              </a:lnSpc>
              <a:spcAft>
                <a:spcPts val="600"/>
              </a:spcAft>
            </a:pPr>
            <a:r>
              <a:rPr sz="5400" b="1">
                <a:solidFill>
                  <a:srgbClr val="9EB2C6"/>
                </a:solidFill>
                <a:latin typeface="Segoe UI"/>
              </a:rPr>
              <a:t>2.7%</a:t>
            </a:r>
          </a:p>
        </p:txBody>
      </p:sp>
      <p:sp>
        <p:nvSpPr>
          <p:cNvPr id="11" name="TextBox 10">
            <a:extLst>
              <a:ext uri="{FF2B5EF4-FFF2-40B4-BE49-F238E27FC236}">
                <a16:creationId xmlns:a16="http://schemas.microsoft.com/office/drawing/2014/main" id="{53CC6B16-B992-F22B-E93B-27170D49408A}"/>
              </a:ext>
            </a:extLst>
          </p:cNvPr>
          <p:cNvSpPr txBox="1"/>
          <p:nvPr/>
        </p:nvSpPr>
        <p:spPr>
          <a:xfrm>
            <a:off x="8805672" y="3520440"/>
            <a:ext cx="2468880" cy="1463040"/>
          </a:xfrm>
          <a:prstGeom prst="rect">
            <a:avLst/>
          </a:prstGeom>
          <a:noFill/>
        </p:spPr>
        <p:txBody>
          <a:bodyPr wrap="square">
            <a:spAutoFit/>
          </a:bodyPr>
          <a:lstStyle/>
          <a:p>
            <a:pPr algn="l">
              <a:lnSpc>
                <a:spcPct val="125000"/>
              </a:lnSpc>
              <a:spcAft>
                <a:spcPts val="600"/>
              </a:spcAft>
            </a:pPr>
            <a:r>
              <a:rPr sz="1500" b="0">
                <a:solidFill>
                  <a:srgbClr val="9EB2C6"/>
                </a:solidFill>
                <a:latin typeface="Segoe UI"/>
              </a:rPr>
              <a:t>unclassified</a:t>
            </a:r>
          </a:p>
          <a:p>
            <a:pPr algn="l">
              <a:lnSpc>
                <a:spcPct val="125000"/>
              </a:lnSpc>
              <a:spcAft>
                <a:spcPts val="600"/>
              </a:spcAft>
            </a:pPr>
            <a:r>
              <a:rPr sz="1500" b="0">
                <a:solidFill>
                  <a:srgbClr val="9EB2C6"/>
                </a:solidFill>
                <a:latin typeface="Segoe UI"/>
              </a:rPr>
              <a:t>629 bodies</a:t>
            </a:r>
          </a:p>
        </p:txBody>
      </p:sp>
      <p:sp>
        <p:nvSpPr>
          <p:cNvPr id="12" name="TextBox 11">
            <a:extLst>
              <a:ext uri="{FF2B5EF4-FFF2-40B4-BE49-F238E27FC236}">
                <a16:creationId xmlns:a16="http://schemas.microsoft.com/office/drawing/2014/main" id="{78FCE719-6D8A-42EF-5D27-6C268441FF2B}"/>
              </a:ext>
            </a:extLst>
          </p:cNvPr>
          <p:cNvSpPr txBox="1"/>
          <p:nvPr/>
        </p:nvSpPr>
        <p:spPr>
          <a:xfrm>
            <a:off x="713232" y="5715000"/>
            <a:ext cx="10241280" cy="640080"/>
          </a:xfrm>
          <a:prstGeom prst="rect">
            <a:avLst/>
          </a:prstGeom>
          <a:noFill/>
        </p:spPr>
        <p:txBody>
          <a:bodyPr wrap="square">
            <a:spAutoFit/>
          </a:bodyPr>
          <a:lstStyle/>
          <a:p>
            <a:pPr algn="l">
              <a:lnSpc>
                <a:spcPct val="118000"/>
              </a:lnSpc>
              <a:spcAft>
                <a:spcPts val="600"/>
              </a:spcAft>
            </a:pPr>
            <a:r>
              <a:rPr sz="1200" b="0">
                <a:solidFill>
                  <a:srgbClr val="9EB2C6"/>
                </a:solidFill>
                <a:latin typeface="Segoe UI"/>
              </a:rPr>
              <a:t>Source: mxmap.it on IndicePA data · 22987 bodies, 97.26% coverage · snapshot 2026-06-14 · CC BY-SA 4.0</a:t>
            </a:r>
          </a:p>
        </p:txBody>
      </p:sp>
      <p:pic>
        <p:nvPicPr>
          <p:cNvPr id="13" name="Picture 12" descr="simbolo.png">
            <a:extLst>
              <a:ext uri="{FF2B5EF4-FFF2-40B4-BE49-F238E27FC236}">
                <a16:creationId xmlns:a16="http://schemas.microsoft.com/office/drawing/2014/main" id="{E9DD21F7-9FAA-CF31-1047-637908CEE98E}"/>
              </a:ext>
            </a:extLst>
          </p:cNvPr>
          <p:cNvPicPr>
            <a:picLocks noChangeAspect="1"/>
          </p:cNvPicPr>
          <p:nvPr/>
        </p:nvPicPr>
        <p:blipFill>
          <a:blip r:embed="rId2"/>
          <a:stretch>
            <a:fillRect/>
          </a:stretch>
        </p:blipFill>
        <p:spPr>
          <a:xfrm>
            <a:off x="11213287" y="5971032"/>
            <a:ext cx="566928" cy="566928"/>
          </a:xfrm>
          <a:prstGeom prst="rect">
            <a:avLst/>
          </a:prstGeom>
        </p:spPr>
      </p:pic>
      <p:pic>
        <p:nvPicPr>
          <p:cNvPr id="15" name="Picture 14">
            <a:extLst>
              <a:ext uri="{FF2B5EF4-FFF2-40B4-BE49-F238E27FC236}">
                <a16:creationId xmlns:a16="http://schemas.microsoft.com/office/drawing/2014/main" id="{51CB723A-F244-2EB3-FF4D-BD79451F46B6}"/>
              </a:ext>
            </a:extLst>
          </p:cNvPr>
          <p:cNvPicPr>
            <a:picLocks noChangeAspect="1"/>
          </p:cNvPicPr>
          <p:nvPr/>
        </p:nvPicPr>
        <p:blipFill>
          <a:blip r:embed="rId3"/>
          <a:stretch>
            <a:fillRect/>
          </a:stretch>
        </p:blipFill>
        <p:spPr>
          <a:xfrm>
            <a:off x="545654" y="669741"/>
            <a:ext cx="10021699" cy="5868219"/>
          </a:xfrm>
          <a:prstGeom prst="rect">
            <a:avLst/>
          </a:prstGeom>
        </p:spPr>
      </p:pic>
    </p:spTree>
    <p:extLst>
      <p:ext uri="{BB962C8B-B14F-4D97-AF65-F5344CB8AC3E}">
        <p14:creationId xmlns:p14="http://schemas.microsoft.com/office/powerpoint/2010/main" val="566530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Which companies, concretely</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Top providers</a:t>
            </a:r>
          </a:p>
        </p:txBody>
      </p:sp>
      <p:sp>
        <p:nvSpPr>
          <p:cNvPr id="5" name="TextBox 4"/>
          <p:cNvSpPr txBox="1"/>
          <p:nvPr/>
        </p:nvSpPr>
        <p:spPr>
          <a:xfrm>
            <a:off x="713232" y="1965960"/>
            <a:ext cx="10789920" cy="2747740"/>
          </a:xfrm>
          <a:prstGeom prst="rect">
            <a:avLst/>
          </a:prstGeom>
          <a:noFill/>
        </p:spPr>
        <p:txBody>
          <a:bodyPr wrap="square">
            <a:spAutoFit/>
          </a:bodyPr>
          <a:lstStyle/>
          <a:p>
            <a:pPr algn="l">
              <a:lnSpc>
                <a:spcPct val="128000"/>
              </a:lnSpc>
              <a:spcAft>
                <a:spcPts val="1100"/>
              </a:spcAft>
            </a:pPr>
            <a:r>
              <a:rPr sz="1800" b="1" dirty="0">
                <a:solidFill>
                  <a:srgbClr val="FFFFFF"/>
                </a:solidFill>
                <a:latin typeface="Segoe UI"/>
              </a:rPr>
              <a:t>Google Workspace — 27.7% of public bodies (6.374)</a:t>
            </a:r>
          </a:p>
          <a:p>
            <a:pPr algn="l">
              <a:lnSpc>
                <a:spcPct val="128000"/>
              </a:lnSpc>
              <a:spcAft>
                <a:spcPts val="1100"/>
              </a:spcAft>
            </a:pPr>
            <a:r>
              <a:rPr sz="1800" b="1" dirty="0">
                <a:solidFill>
                  <a:srgbClr val="FFFFFF"/>
                </a:solidFill>
                <a:latin typeface="Segoe UI"/>
              </a:rPr>
              <a:t>Microsoft 365 — 18.3% (4.203)</a:t>
            </a:r>
          </a:p>
          <a:p>
            <a:pPr algn="l">
              <a:lnSpc>
                <a:spcPct val="128000"/>
              </a:lnSpc>
              <a:spcAft>
                <a:spcPts val="1100"/>
              </a:spcAft>
            </a:pPr>
            <a:r>
              <a:rPr sz="1800" b="0" dirty="0">
                <a:solidFill>
                  <a:srgbClr val="FFFFFF"/>
                </a:solidFill>
                <a:latin typeface="Segoe UI"/>
              </a:rPr>
              <a:t>Italian providers — 33.6%   ·   self-run infrastructure — 13.5%   ·   Italian cloud — 4.2%</a:t>
            </a:r>
          </a:p>
          <a:p>
            <a:pPr algn="l">
              <a:lnSpc>
                <a:spcPct val="128000"/>
              </a:lnSpc>
              <a:spcAft>
                <a:spcPts val="1100"/>
              </a:spcAft>
            </a:pPr>
            <a:endParaRPr sz="1800" b="0" dirty="0">
              <a:solidFill>
                <a:srgbClr val="FFFFFF"/>
              </a:solidFill>
              <a:latin typeface="Segoe UI"/>
            </a:endParaRPr>
          </a:p>
          <a:p>
            <a:pPr algn="l">
              <a:lnSpc>
                <a:spcPct val="128000"/>
              </a:lnSpc>
              <a:spcAft>
                <a:spcPts val="1100"/>
              </a:spcAft>
            </a:pPr>
            <a:r>
              <a:rPr sz="1800" b="0" dirty="0">
                <a:solidFill>
                  <a:srgbClr val="FFFFFF"/>
                </a:solidFill>
                <a:latin typeface="Segoe UI"/>
              </a:rPr>
              <a:t>AWS and Oracle matter enormously elsewhere: in the national cloud program. Different service, same jurisdiction problem.</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a:extLst>
            <a:ext uri="{FF2B5EF4-FFF2-40B4-BE49-F238E27FC236}">
              <a16:creationId xmlns:a16="http://schemas.microsoft.com/office/drawing/2014/main" id="{474EAD8D-3C11-BAF9-BF0F-E9EB8FF463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4C5444D-E0F5-85EA-823D-84279A16F609}"/>
              </a:ext>
            </a:extLst>
          </p:cNvPr>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BFF238C3-EAE3-A10B-EDD2-038343CE0246}"/>
              </a:ext>
            </a:extLst>
          </p:cNvPr>
          <p:cNvSpPr txBox="1"/>
          <p:nvPr/>
        </p:nvSpPr>
        <p:spPr>
          <a:xfrm>
            <a:off x="685800" y="502920"/>
            <a:ext cx="10881360" cy="571567"/>
          </a:xfrm>
          <a:prstGeom prst="rect">
            <a:avLst/>
          </a:prstGeom>
          <a:noFill/>
        </p:spPr>
        <p:txBody>
          <a:bodyPr wrap="square">
            <a:spAutoFit/>
          </a:bodyPr>
          <a:lstStyle/>
          <a:p>
            <a:pPr algn="l">
              <a:lnSpc>
                <a:spcPct val="118000"/>
              </a:lnSpc>
              <a:spcAft>
                <a:spcPts val="600"/>
              </a:spcAft>
            </a:pPr>
            <a:r>
              <a:rPr lang="en-US" sz="2900" b="1" dirty="0">
                <a:solidFill>
                  <a:srgbClr val="FFFFFF"/>
                </a:solidFill>
                <a:latin typeface="Segoe UI"/>
              </a:rPr>
              <a:t>National Security What?!?</a:t>
            </a:r>
            <a:endParaRPr sz="2900" b="1" dirty="0">
              <a:solidFill>
                <a:srgbClr val="FFFFFF"/>
              </a:solidFill>
              <a:latin typeface="Segoe UI"/>
            </a:endParaRPr>
          </a:p>
        </p:txBody>
      </p:sp>
      <p:pic>
        <p:nvPicPr>
          <p:cNvPr id="6" name="Picture 5" descr="simbolo.png">
            <a:extLst>
              <a:ext uri="{FF2B5EF4-FFF2-40B4-BE49-F238E27FC236}">
                <a16:creationId xmlns:a16="http://schemas.microsoft.com/office/drawing/2014/main" id="{13EE220D-B6B8-9245-F307-F171F933F0FA}"/>
              </a:ext>
            </a:extLst>
          </p:cNvPr>
          <p:cNvPicPr>
            <a:picLocks noChangeAspect="1"/>
          </p:cNvPicPr>
          <p:nvPr/>
        </p:nvPicPr>
        <p:blipFill>
          <a:blip r:embed="rId2"/>
          <a:stretch>
            <a:fillRect/>
          </a:stretch>
        </p:blipFill>
        <p:spPr>
          <a:xfrm>
            <a:off x="11213287" y="5971032"/>
            <a:ext cx="566928" cy="566928"/>
          </a:xfrm>
          <a:prstGeom prst="rect">
            <a:avLst/>
          </a:prstGeom>
        </p:spPr>
      </p:pic>
      <p:pic>
        <p:nvPicPr>
          <p:cNvPr id="8" name="Picture 7">
            <a:extLst>
              <a:ext uri="{FF2B5EF4-FFF2-40B4-BE49-F238E27FC236}">
                <a16:creationId xmlns:a16="http://schemas.microsoft.com/office/drawing/2014/main" id="{30CFB614-8D90-4A93-991E-2E054E3B8C8A}"/>
              </a:ext>
            </a:extLst>
          </p:cNvPr>
          <p:cNvPicPr>
            <a:picLocks noChangeAspect="1"/>
          </p:cNvPicPr>
          <p:nvPr/>
        </p:nvPicPr>
        <p:blipFill>
          <a:blip r:embed="rId3"/>
          <a:stretch>
            <a:fillRect/>
          </a:stretch>
        </p:blipFill>
        <p:spPr>
          <a:xfrm>
            <a:off x="239251" y="1495111"/>
            <a:ext cx="11164858" cy="1428949"/>
          </a:xfrm>
          <a:prstGeom prst="rect">
            <a:avLst/>
          </a:prstGeom>
        </p:spPr>
      </p:pic>
      <p:pic>
        <p:nvPicPr>
          <p:cNvPr id="10" name="Picture 9">
            <a:extLst>
              <a:ext uri="{FF2B5EF4-FFF2-40B4-BE49-F238E27FC236}">
                <a16:creationId xmlns:a16="http://schemas.microsoft.com/office/drawing/2014/main" id="{4A3B533C-0C09-2A6B-9BF1-76A3D299C12A}"/>
              </a:ext>
            </a:extLst>
          </p:cNvPr>
          <p:cNvPicPr>
            <a:picLocks noChangeAspect="1"/>
          </p:cNvPicPr>
          <p:nvPr/>
        </p:nvPicPr>
        <p:blipFill>
          <a:blip r:embed="rId4"/>
          <a:stretch>
            <a:fillRect/>
          </a:stretch>
        </p:blipFill>
        <p:spPr>
          <a:xfrm>
            <a:off x="229725" y="3129268"/>
            <a:ext cx="11174384" cy="1114581"/>
          </a:xfrm>
          <a:prstGeom prst="rect">
            <a:avLst/>
          </a:prstGeom>
        </p:spPr>
      </p:pic>
      <p:pic>
        <p:nvPicPr>
          <p:cNvPr id="12" name="Picture 11">
            <a:extLst>
              <a:ext uri="{FF2B5EF4-FFF2-40B4-BE49-F238E27FC236}">
                <a16:creationId xmlns:a16="http://schemas.microsoft.com/office/drawing/2014/main" id="{00B55664-0CEC-BFCF-2C0C-940881400036}"/>
              </a:ext>
            </a:extLst>
          </p:cNvPr>
          <p:cNvPicPr>
            <a:picLocks noChangeAspect="1"/>
          </p:cNvPicPr>
          <p:nvPr/>
        </p:nvPicPr>
        <p:blipFill>
          <a:blip r:embed="rId5"/>
          <a:stretch>
            <a:fillRect/>
          </a:stretch>
        </p:blipFill>
        <p:spPr>
          <a:xfrm>
            <a:off x="239251" y="4449057"/>
            <a:ext cx="11212490" cy="1114581"/>
          </a:xfrm>
          <a:prstGeom prst="rect">
            <a:avLst/>
          </a:prstGeom>
        </p:spPr>
      </p:pic>
      <p:pic>
        <p:nvPicPr>
          <p:cNvPr id="14" name="Picture 13">
            <a:extLst>
              <a:ext uri="{FF2B5EF4-FFF2-40B4-BE49-F238E27FC236}">
                <a16:creationId xmlns:a16="http://schemas.microsoft.com/office/drawing/2014/main" id="{C48AE57B-FE82-0AFD-DD34-B3A19DF37D7A}"/>
              </a:ext>
            </a:extLst>
          </p:cNvPr>
          <p:cNvPicPr>
            <a:picLocks noChangeAspect="1"/>
          </p:cNvPicPr>
          <p:nvPr/>
        </p:nvPicPr>
        <p:blipFill>
          <a:blip r:embed="rId6"/>
          <a:stretch>
            <a:fillRect/>
          </a:stretch>
        </p:blipFill>
        <p:spPr>
          <a:xfrm>
            <a:off x="229725" y="5682916"/>
            <a:ext cx="11222016" cy="1143160"/>
          </a:xfrm>
          <a:prstGeom prst="rect">
            <a:avLst/>
          </a:prstGeom>
        </p:spPr>
      </p:pic>
    </p:spTree>
    <p:extLst>
      <p:ext uri="{BB962C8B-B14F-4D97-AF65-F5344CB8AC3E}">
        <p14:creationId xmlns:p14="http://schemas.microsoft.com/office/powerpoint/2010/main" val="1274807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E2033"/>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2103120"/>
            <a:ext cx="2743200" cy="1280160"/>
          </a:xfrm>
          <a:prstGeom prst="rect">
            <a:avLst/>
          </a:prstGeom>
          <a:noFill/>
        </p:spPr>
        <p:txBody>
          <a:bodyPr wrap="square">
            <a:spAutoFit/>
          </a:bodyPr>
          <a:lstStyle/>
          <a:p>
            <a:pPr algn="l">
              <a:lnSpc>
                <a:spcPct val="118000"/>
              </a:lnSpc>
              <a:spcAft>
                <a:spcPts val="600"/>
              </a:spcAft>
            </a:pPr>
            <a:r>
              <a:rPr sz="6400" b="1">
                <a:solidFill>
                  <a:srgbClr val="6DB3FF"/>
                </a:solidFill>
                <a:latin typeface="Segoe UI"/>
              </a:rPr>
              <a:t>03</a:t>
            </a:r>
          </a:p>
        </p:txBody>
      </p:sp>
      <p:sp>
        <p:nvSpPr>
          <p:cNvPr id="4" name="TextBox 3"/>
          <p:cNvSpPr txBox="1"/>
          <p:nvPr/>
        </p:nvSpPr>
        <p:spPr>
          <a:xfrm>
            <a:off x="822960" y="3200400"/>
            <a:ext cx="10515600" cy="1463040"/>
          </a:xfrm>
          <a:prstGeom prst="rect">
            <a:avLst/>
          </a:prstGeom>
          <a:noFill/>
        </p:spPr>
        <p:txBody>
          <a:bodyPr wrap="square">
            <a:spAutoFit/>
          </a:bodyPr>
          <a:lstStyle/>
          <a:p>
            <a:pPr algn="l">
              <a:lnSpc>
                <a:spcPct val="118000"/>
              </a:lnSpc>
              <a:spcAft>
                <a:spcPts val="600"/>
              </a:spcAft>
            </a:pPr>
            <a:r>
              <a:rPr sz="3400" b="1">
                <a:solidFill>
                  <a:srgbClr val="FFFFFF"/>
                </a:solidFill>
                <a:latin typeface="Segoe UI"/>
              </a:rPr>
              <a:t>Why jurisdiction beats geography</a:t>
            </a:r>
          </a:p>
        </p:txBody>
      </p:sp>
      <p:sp>
        <p:nvSpPr>
          <p:cNvPr id="5" name="TextBox 4"/>
          <p:cNvSpPr txBox="1"/>
          <p:nvPr/>
        </p:nvSpPr>
        <p:spPr>
          <a:xfrm>
            <a:off x="868680" y="4480560"/>
            <a:ext cx="10058400" cy="373244"/>
          </a:xfrm>
          <a:prstGeom prst="rect">
            <a:avLst/>
          </a:prstGeom>
          <a:noFill/>
        </p:spPr>
        <p:txBody>
          <a:bodyPr wrap="square">
            <a:spAutoFit/>
          </a:bodyPr>
          <a:lstStyle/>
          <a:p>
            <a:pPr algn="l">
              <a:lnSpc>
                <a:spcPct val="118000"/>
              </a:lnSpc>
              <a:spcAft>
                <a:spcPts val="600"/>
              </a:spcAft>
            </a:pPr>
            <a:r>
              <a:rPr sz="1700" b="0" dirty="0">
                <a:solidFill>
                  <a:srgbClr val="9EB2C6"/>
                </a:solidFill>
                <a:latin typeface="Segoe UI"/>
              </a:rPr>
              <a:t>The legal core</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The CLOUD Act, in one sentence</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Legal</a:t>
            </a:r>
          </a:p>
        </p:txBody>
      </p:sp>
      <p:sp>
        <p:nvSpPr>
          <p:cNvPr id="5" name="TextBox 4"/>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800" b="0">
                <a:solidFill>
                  <a:srgbClr val="FFFFFF"/>
                </a:solidFill>
                <a:latin typeface="Segoe UI"/>
              </a:rPr>
              <a:t>A US provider must produce data in its **possession, custody or control** — **regardless of where that data is stored**. 18 U.S.C. §2713.</a:t>
            </a:r>
          </a:p>
          <a:p>
            <a:pPr algn="l">
              <a:lnSpc>
                <a:spcPct val="128000"/>
              </a:lnSpc>
              <a:spcAft>
                <a:spcPts val="1100"/>
              </a:spcAft>
            </a:pPr>
            <a:endParaRPr sz="1800" b="0">
              <a:solidFill>
                <a:srgbClr val="FFFFFF"/>
              </a:solidFill>
              <a:latin typeface="Segoe UI"/>
            </a:endParaRPr>
          </a:p>
          <a:p>
            <a:pPr algn="l">
              <a:lnSpc>
                <a:spcPct val="128000"/>
              </a:lnSpc>
              <a:spcAft>
                <a:spcPts val="1100"/>
              </a:spcAft>
            </a:pPr>
            <a:r>
              <a:rPr sz="1800" b="0">
                <a:solidFill>
                  <a:srgbClr val="FFFFFF"/>
                </a:solidFill>
                <a:latin typeface="Segoe UI"/>
              </a:rPr>
              <a:t>**Storing data in Milan does not change who can be compelled to hand it over.** The obligation attaches to the company, not to the disk.</a:t>
            </a:r>
          </a:p>
          <a:p>
            <a:pPr algn="l">
              <a:lnSpc>
                <a:spcPct val="128000"/>
              </a:lnSpc>
              <a:spcAft>
                <a:spcPts val="1100"/>
              </a:spcAft>
            </a:pPr>
            <a:endParaRPr sz="1800" b="0">
              <a:solidFill>
                <a:srgbClr val="FFFFFF"/>
              </a:solidFill>
              <a:latin typeface="Segoe UI"/>
            </a:endParaRPr>
          </a:p>
          <a:p>
            <a:pPr algn="l">
              <a:lnSpc>
                <a:spcPct val="128000"/>
              </a:lnSpc>
              <a:spcAft>
                <a:spcPts val="1100"/>
              </a:spcAft>
            </a:pPr>
            <a:r>
              <a:rPr sz="1800" b="0">
                <a:solidFill>
                  <a:srgbClr val="FFFFFF"/>
                </a:solidFill>
                <a:latin typeface="Segoe UI"/>
              </a:rPr>
              <a:t>Add **FISA 702** for foreign-intelligence collection, and gag orders that can forbid telling the customer it happened. The Italian body may never learn that it occurred.</a:t>
            </a:r>
          </a:p>
          <a:p>
            <a:pPr algn="l">
              <a:lnSpc>
                <a:spcPct val="128000"/>
              </a:lnSpc>
              <a:spcAft>
                <a:spcPts val="1100"/>
              </a:spcAft>
            </a:pPr>
            <a:endParaRPr sz="1800" b="0">
              <a:solidFill>
                <a:srgbClr val="FFFFFF"/>
              </a:solidFill>
              <a:latin typeface="Segoe UI"/>
            </a:endParaRPr>
          </a:p>
          <a:p>
            <a:pPr algn="l">
              <a:lnSpc>
                <a:spcPct val="128000"/>
              </a:lnSpc>
              <a:spcAft>
                <a:spcPts val="1100"/>
              </a:spcAft>
            </a:pPr>
            <a:r>
              <a:rPr sz="1800" b="0">
                <a:solidFill>
                  <a:srgbClr val="FFFFFF"/>
                </a:solidFill>
                <a:latin typeface="Segoe UI"/>
              </a:rPr>
              <a:t>**GDPR Article 48** says a foreign order is not, by itself, a lawful basis for transfer. That is a genuine conflict of laws — and the provider sits on both sides of it.</a:t>
            </a:r>
          </a:p>
        </p:txBody>
      </p:sp>
      <p:sp>
        <p:nvSpPr>
          <p:cNvPr id="6" name="TextBox 5"/>
          <p:cNvSpPr txBox="1"/>
          <p:nvPr/>
        </p:nvSpPr>
        <p:spPr>
          <a:xfrm>
            <a:off x="713232" y="5715000"/>
            <a:ext cx="10241280" cy="640080"/>
          </a:xfrm>
          <a:prstGeom prst="rect">
            <a:avLst/>
          </a:prstGeom>
          <a:noFill/>
        </p:spPr>
        <p:txBody>
          <a:bodyPr wrap="square">
            <a:spAutoFit/>
          </a:bodyPr>
          <a:lstStyle/>
          <a:p>
            <a:pPr algn="l">
              <a:lnSpc>
                <a:spcPct val="118000"/>
              </a:lnSpc>
              <a:spcAft>
                <a:spcPts val="600"/>
              </a:spcAft>
            </a:pPr>
            <a:r>
              <a:rPr sz="1200" b="0">
                <a:solidFill>
                  <a:srgbClr val="9EB2C6"/>
                </a:solidFill>
                <a:latin typeface="Segoe UI"/>
              </a:rPr>
              <a:t>This is why the map classifies by jurisdiction of the operator, not by datacentre location.</a:t>
            </a:r>
          </a:p>
        </p:txBody>
      </p:sp>
      <p:pic>
        <p:nvPicPr>
          <p:cNvPr id="7" name="Picture 6"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FISA Section 702 — the part that fits us exactly</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Legal — the second instrument</a:t>
            </a:r>
          </a:p>
        </p:txBody>
      </p:sp>
      <p:sp>
        <p:nvSpPr>
          <p:cNvPr id="5" name="TextBox 4"/>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700" b="0">
                <a:solidFill>
                  <a:srgbClr val="FFFFFF"/>
                </a:solidFill>
                <a:latin typeface="Segoe UI"/>
              </a:rPr>
              <a:t>The CLOUD Act is about stored records in criminal process. **Section 702 is about foreign intelligence**, and its scope is the uncomfortable one for us.</a:t>
            </a:r>
          </a:p>
          <a:p>
            <a:pPr algn="l">
              <a:lnSpc>
                <a:spcPct val="128000"/>
              </a:lnSpc>
              <a:spcAft>
                <a:spcPts val="1100"/>
              </a:spcAft>
            </a:pPr>
            <a:endParaRPr sz="1700" b="0">
              <a:solidFill>
                <a:srgbClr val="FFFFFF"/>
              </a:solidFill>
              <a:latin typeface="Segoe UI"/>
            </a:endParaRPr>
          </a:p>
          <a:p>
            <a:pPr algn="l">
              <a:lnSpc>
                <a:spcPct val="128000"/>
              </a:lnSpc>
              <a:spcAft>
                <a:spcPts val="1100"/>
              </a:spcAft>
            </a:pPr>
            <a:r>
              <a:rPr sz="1700" b="0">
                <a:solidFill>
                  <a:srgbClr val="FFFFFF"/>
                </a:solidFill>
                <a:latin typeface="Segoe UI"/>
              </a:rPr>
              <a:t>**It targets non-US persons reasonably believed to be located outside the United States.** An Italian municipality, its staff and its citizens are precisely that category — not an edge case, the intended one.</a:t>
            </a:r>
          </a:p>
          <a:p>
            <a:pPr algn="l">
              <a:lnSpc>
                <a:spcPct val="128000"/>
              </a:lnSpc>
              <a:spcAft>
                <a:spcPts val="1100"/>
              </a:spcAft>
            </a:pPr>
            <a:endParaRPr sz="1700" b="0">
              <a:solidFill>
                <a:srgbClr val="FFFFFF"/>
              </a:solidFill>
              <a:latin typeface="Segoe UI"/>
            </a:endParaRPr>
          </a:p>
          <a:p>
            <a:pPr algn="l">
              <a:lnSpc>
                <a:spcPct val="128000"/>
              </a:lnSpc>
              <a:spcAft>
                <a:spcPts val="1100"/>
              </a:spcAft>
            </a:pPr>
            <a:r>
              <a:rPr sz="1700" b="0">
                <a:solidFill>
                  <a:srgbClr val="FFFFFF"/>
                </a:solidFill>
                <a:latin typeface="Segoe UI"/>
              </a:rPr>
              <a:t>It compels **US electronic communication service providers** to assist. There is no individual warrant naming your city council: collection runs under programmatic certifications, with directives to the provider.</a:t>
            </a:r>
          </a:p>
          <a:p>
            <a:pPr algn="l">
              <a:lnSpc>
                <a:spcPct val="128000"/>
              </a:lnSpc>
              <a:spcAft>
                <a:spcPts val="1100"/>
              </a:spcAft>
            </a:pPr>
            <a:endParaRPr sz="1700" b="0">
              <a:solidFill>
                <a:srgbClr val="FFFFFF"/>
              </a:solidFill>
              <a:latin typeface="Segoe UI"/>
            </a:endParaRPr>
          </a:p>
          <a:p>
            <a:pPr algn="l">
              <a:lnSpc>
                <a:spcPct val="128000"/>
              </a:lnSpc>
              <a:spcAft>
                <a:spcPts val="1100"/>
              </a:spcAft>
            </a:pPr>
            <a:r>
              <a:rPr sz="1700" b="0">
                <a:solidFill>
                  <a:srgbClr val="FFFFFF"/>
                </a:solidFill>
                <a:latin typeface="Segoe UI"/>
              </a:rPr>
              <a:t>**And the provider may be barred from telling you.** The absence of a notification is not evidence that nothing happened.</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What Microsoft said under oath</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The admission</a:t>
            </a:r>
          </a:p>
        </p:txBody>
      </p:sp>
      <p:sp>
        <p:nvSpPr>
          <p:cNvPr id="5" name="TextBox 4"/>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900" b="0">
                <a:solidFill>
                  <a:srgbClr val="FFFFFF"/>
                </a:solidFill>
                <a:latin typeface="Segoe UI"/>
              </a:rPr>
              <a:t>In June 2025, before a French Senate committee, Microsoft's representative was asked whether the company could guarantee that data held in its sovereign French cloud would never be handed to US authorities.</a:t>
            </a:r>
          </a:p>
          <a:p>
            <a:pPr algn="l">
              <a:lnSpc>
                <a:spcPct val="128000"/>
              </a:lnSpc>
              <a:spcAft>
                <a:spcPts val="1100"/>
              </a:spcAft>
            </a:pPr>
            <a:endParaRPr sz="1900" b="0">
              <a:solidFill>
                <a:srgbClr val="FFFFFF"/>
              </a:solidFill>
              <a:latin typeface="Segoe UI"/>
            </a:endParaRPr>
          </a:p>
          <a:p>
            <a:pPr algn="l">
              <a:lnSpc>
                <a:spcPct val="128000"/>
              </a:lnSpc>
              <a:spcAft>
                <a:spcPts val="1100"/>
              </a:spcAft>
            </a:pPr>
            <a:r>
              <a:rPr sz="1900" b="1">
                <a:solidFill>
                  <a:srgbClr val="FFFFFF"/>
                </a:solidFill>
                <a:latin typeface="Segoe UI"/>
              </a:rPr>
              <a:t>«Non posso garantirlo.»  —  I cannot guarantee it.</a:t>
            </a:r>
          </a:p>
          <a:p>
            <a:pPr algn="l">
              <a:lnSpc>
                <a:spcPct val="128000"/>
              </a:lnSpc>
              <a:spcAft>
                <a:spcPts val="1100"/>
              </a:spcAft>
            </a:pPr>
            <a:endParaRPr sz="1900" b="1">
              <a:solidFill>
                <a:srgbClr val="FFFFFF"/>
              </a:solidFill>
              <a:latin typeface="Segoe UI"/>
            </a:endParaRPr>
          </a:p>
          <a:p>
            <a:pPr algn="l">
              <a:lnSpc>
                <a:spcPct val="128000"/>
              </a:lnSpc>
              <a:spcAft>
                <a:spcPts val="1100"/>
              </a:spcAft>
            </a:pPr>
            <a:r>
              <a:rPr sz="1900" b="0">
                <a:solidFill>
                  <a:srgbClr val="FFFFFF"/>
                </a:solidFill>
                <a:latin typeface="Segoe UI"/>
              </a:rPr>
              <a:t>That is not an activist's claim. It is sworn testimony from the vendor, and it is the shortest available summary of everything on the previous slide.</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E2033"/>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2103120"/>
            <a:ext cx="2743200" cy="1280160"/>
          </a:xfrm>
          <a:prstGeom prst="rect">
            <a:avLst/>
          </a:prstGeom>
          <a:noFill/>
        </p:spPr>
        <p:txBody>
          <a:bodyPr wrap="square">
            <a:spAutoFit/>
          </a:bodyPr>
          <a:lstStyle/>
          <a:p>
            <a:pPr algn="l">
              <a:lnSpc>
                <a:spcPct val="118000"/>
              </a:lnSpc>
              <a:spcAft>
                <a:spcPts val="600"/>
              </a:spcAft>
            </a:pPr>
            <a:r>
              <a:rPr sz="6400" b="1">
                <a:solidFill>
                  <a:srgbClr val="6DB3FF"/>
                </a:solidFill>
                <a:latin typeface="Segoe UI"/>
              </a:rPr>
              <a:t>04</a:t>
            </a:r>
          </a:p>
        </p:txBody>
      </p:sp>
      <p:sp>
        <p:nvSpPr>
          <p:cNvPr id="4" name="TextBox 3"/>
          <p:cNvSpPr txBox="1"/>
          <p:nvPr/>
        </p:nvSpPr>
        <p:spPr>
          <a:xfrm>
            <a:off x="822960" y="3200400"/>
            <a:ext cx="10515600" cy="1463040"/>
          </a:xfrm>
          <a:prstGeom prst="rect">
            <a:avLst/>
          </a:prstGeom>
          <a:noFill/>
        </p:spPr>
        <p:txBody>
          <a:bodyPr wrap="square">
            <a:spAutoFit/>
          </a:bodyPr>
          <a:lstStyle/>
          <a:p>
            <a:pPr algn="l">
              <a:lnSpc>
                <a:spcPct val="118000"/>
              </a:lnSpc>
              <a:spcAft>
                <a:spcPts val="600"/>
              </a:spcAft>
            </a:pPr>
            <a:r>
              <a:rPr sz="3400" b="1">
                <a:solidFill>
                  <a:srgbClr val="FFFFFF"/>
                </a:solidFill>
                <a:latin typeface="Segoe UI"/>
              </a:rPr>
              <a:t>The geopolitical layer</a:t>
            </a:r>
          </a:p>
        </p:txBody>
      </p:sp>
      <p:sp>
        <p:nvSpPr>
          <p:cNvPr id="5" name="TextBox 4"/>
          <p:cNvSpPr txBox="1"/>
          <p:nvPr/>
        </p:nvSpPr>
        <p:spPr>
          <a:xfrm>
            <a:off x="868680" y="4480560"/>
            <a:ext cx="10058400" cy="914400"/>
          </a:xfrm>
          <a:prstGeom prst="rect">
            <a:avLst/>
          </a:prstGeom>
          <a:noFill/>
        </p:spPr>
        <p:txBody>
          <a:bodyPr wrap="square">
            <a:spAutoFit/>
          </a:bodyPr>
          <a:lstStyle/>
          <a:p>
            <a:pPr algn="l">
              <a:lnSpc>
                <a:spcPct val="118000"/>
              </a:lnSpc>
              <a:spcAft>
                <a:spcPts val="600"/>
              </a:spcAft>
            </a:pPr>
            <a:r>
              <a:rPr sz="1700" b="0">
                <a:solidFill>
                  <a:srgbClr val="9EB2C6"/>
                </a:solidFill>
                <a:latin typeface="Segoe UI"/>
              </a:rPr>
              <a:t>Dependency is not a technical property. It is leverage.</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Why this is a security question, not a procurement one</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Geopolitics</a:t>
            </a:r>
          </a:p>
        </p:txBody>
      </p:sp>
      <p:sp>
        <p:nvSpPr>
          <p:cNvPr id="5" name="TextBox 4"/>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700" b="0">
                <a:solidFill>
                  <a:srgbClr val="FFFFFF"/>
                </a:solidFill>
                <a:latin typeface="Segoe UI"/>
              </a:rPr>
              <a:t>**Dependency is leverage.** Infrastructure a foreign executive can throttle, price, deprecate or condition is a policy instrument pointed at you — whoever currently holds it and however friendly they are today.</a:t>
            </a:r>
          </a:p>
          <a:p>
            <a:pPr algn="l">
              <a:lnSpc>
                <a:spcPct val="128000"/>
              </a:lnSpc>
              <a:spcAft>
                <a:spcPts val="1100"/>
              </a:spcAft>
            </a:pPr>
            <a:r>
              <a:rPr sz="1700" b="0">
                <a:solidFill>
                  <a:srgbClr val="FFFFFF"/>
                </a:solidFill>
                <a:latin typeface="Segoe UI"/>
              </a:rPr>
              <a:t>**Europe wrote the rule, then removed it.** The EU cloud certification scheme (EUCS) once carried immunity-from-extraterritorial-law criteria at its highest level. They were dropped in 2024 — and Italy was among the states that did not defend them.</a:t>
            </a:r>
          </a:p>
          <a:p>
            <a:pPr algn="l">
              <a:lnSpc>
                <a:spcPct val="128000"/>
              </a:lnSpc>
              <a:spcAft>
                <a:spcPts val="1100"/>
              </a:spcAft>
            </a:pPr>
            <a:r>
              <a:rPr sz="1700" b="0">
                <a:solidFill>
                  <a:srgbClr val="FFFFFF"/>
                </a:solidFill>
                <a:latin typeface="Segoe UI"/>
              </a:rPr>
              <a:t>**Someone did write it down.** France's SecNumCloud requires the provider to be established in the EU, to be under European capital control, and to be administered from the EU. Three conditions, verifiable, pass or fail.</a:t>
            </a:r>
          </a:p>
          <a:p>
            <a:pPr algn="l">
              <a:lnSpc>
                <a:spcPct val="128000"/>
              </a:lnSpc>
              <a:spcAft>
                <a:spcPts val="1100"/>
              </a:spcAft>
            </a:pPr>
            <a:r>
              <a:rPr sz="1700" b="0">
                <a:solidFill>
                  <a:srgbClr val="FFFFFF"/>
                </a:solidFill>
                <a:latin typeface="Segoe UI"/>
              </a:rPr>
              <a:t>**And private buyers act on it.** Airbus, which asked the EU for that criterion, then used it in its own tender and moved critical applications to a European provider.</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France wrote it down: SecNumCloud 3.2</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The measure that actually measures</a:t>
            </a:r>
          </a:p>
        </p:txBody>
      </p:sp>
      <p:sp>
        <p:nvSpPr>
          <p:cNvPr id="5" name="TextBox 4"/>
          <p:cNvSpPr txBox="1"/>
          <p:nvPr/>
        </p:nvSpPr>
        <p:spPr>
          <a:xfrm>
            <a:off x="713232" y="1965960"/>
            <a:ext cx="10789920" cy="3916906"/>
          </a:xfrm>
          <a:prstGeom prst="rect">
            <a:avLst/>
          </a:prstGeom>
          <a:noFill/>
        </p:spPr>
        <p:txBody>
          <a:bodyPr wrap="square">
            <a:spAutoFit/>
          </a:bodyPr>
          <a:lstStyle/>
          <a:p>
            <a:pPr algn="l">
              <a:lnSpc>
                <a:spcPct val="128000"/>
              </a:lnSpc>
              <a:spcAft>
                <a:spcPts val="1100"/>
              </a:spcAft>
            </a:pPr>
            <a:r>
              <a:rPr sz="1600" b="0" dirty="0">
                <a:solidFill>
                  <a:srgbClr val="FFFFFF"/>
                </a:solidFill>
                <a:latin typeface="Segoe UI"/>
              </a:rPr>
              <a:t>ANSSI's qualification referential does something no Italian document does: it states **conditions on the provider itself**, not on the technology.</a:t>
            </a:r>
          </a:p>
          <a:p>
            <a:pPr algn="l">
              <a:lnSpc>
                <a:spcPct val="128000"/>
              </a:lnSpc>
              <a:spcAft>
                <a:spcPts val="1100"/>
              </a:spcAft>
            </a:pPr>
            <a:r>
              <a:rPr sz="1600" b="1" dirty="0">
                <a:solidFill>
                  <a:srgbClr val="FFFFFF"/>
                </a:solidFill>
                <a:latin typeface="Segoe UI"/>
              </a:rPr>
              <a:t>Establishment in the European Union.</a:t>
            </a:r>
          </a:p>
          <a:p>
            <a:pPr algn="l">
              <a:lnSpc>
                <a:spcPct val="128000"/>
              </a:lnSpc>
              <a:spcAft>
                <a:spcPts val="1100"/>
              </a:spcAft>
            </a:pPr>
            <a:r>
              <a:rPr sz="1600" b="0" dirty="0">
                <a:solidFill>
                  <a:srgbClr val="FFFFFF"/>
                </a:solidFill>
                <a:latin typeface="Segoe UI"/>
              </a:rPr>
              <a:t>**European capital control** — a cap on non-EU holdings.</a:t>
            </a:r>
          </a:p>
          <a:p>
            <a:pPr algn="l">
              <a:lnSpc>
                <a:spcPct val="128000"/>
              </a:lnSpc>
              <a:spcAft>
                <a:spcPts val="1100"/>
              </a:spcAft>
            </a:pPr>
            <a:r>
              <a:rPr sz="1600" b="1" dirty="0">
                <a:solidFill>
                  <a:srgbClr val="FFFFFF"/>
                </a:solidFill>
                <a:latin typeface="Segoe UI"/>
              </a:rPr>
              <a:t>Administration and operation of the service from the EU.</a:t>
            </a:r>
          </a:p>
          <a:p>
            <a:pPr algn="l">
              <a:lnSpc>
                <a:spcPct val="128000"/>
              </a:lnSpc>
              <a:spcAft>
                <a:spcPts val="1100"/>
              </a:spcAft>
            </a:pPr>
            <a:r>
              <a:rPr sz="1600" b="0" dirty="0">
                <a:solidFill>
                  <a:srgbClr val="FFFFFF"/>
                </a:solidFill>
                <a:latin typeface="Segoe UI"/>
              </a:rPr>
              <a:t>Three requirements. Verifiable. A provider either satisfies them or does not — there is no configuration that makes a non-compliant company compliant.</a:t>
            </a:r>
          </a:p>
          <a:p>
            <a:pPr algn="l">
              <a:lnSpc>
                <a:spcPct val="128000"/>
              </a:lnSpc>
              <a:spcAft>
                <a:spcPts val="1100"/>
              </a:spcAft>
            </a:pPr>
            <a:r>
              <a:rPr sz="1600" b="0" dirty="0">
                <a:solidFill>
                  <a:srgbClr val="FFFFFF"/>
                </a:solidFill>
                <a:latin typeface="Segoe UI"/>
              </a:rPr>
              <a:t>**This matters beyond France.** It is the template the European debate keeps returning to, and the reference point for the Cloud and AI Development Act now under discussion, whose highest levels would require that no third country hold effective control over design, development and maintenance.</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EUCS High+: the criterion Europe wrote, then dropped</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The letter, and who signed it</a:t>
            </a:r>
          </a:p>
        </p:txBody>
      </p:sp>
      <p:sp>
        <p:nvSpPr>
          <p:cNvPr id="5" name="TextBox 4"/>
          <p:cNvSpPr txBox="1"/>
          <p:nvPr/>
        </p:nvSpPr>
        <p:spPr>
          <a:xfrm>
            <a:off x="713232" y="1965960"/>
            <a:ext cx="10789920" cy="3319627"/>
          </a:xfrm>
          <a:prstGeom prst="rect">
            <a:avLst/>
          </a:prstGeom>
          <a:noFill/>
        </p:spPr>
        <p:txBody>
          <a:bodyPr wrap="square">
            <a:spAutoFit/>
          </a:bodyPr>
          <a:lstStyle/>
          <a:p>
            <a:pPr algn="l">
              <a:lnSpc>
                <a:spcPct val="128000"/>
              </a:lnSpc>
              <a:spcAft>
                <a:spcPts val="1100"/>
              </a:spcAft>
            </a:pPr>
            <a:r>
              <a:rPr sz="1600" b="0" dirty="0">
                <a:solidFill>
                  <a:srgbClr val="FFFFFF"/>
                </a:solidFill>
                <a:latin typeface="Segoe UI"/>
              </a:rPr>
              <a:t>The European cloud certification scheme once carried immunity from extraterritorial law at its highest level. **It was removed in 2024.**</a:t>
            </a:r>
          </a:p>
          <a:p>
            <a:pPr algn="l">
              <a:lnSpc>
                <a:spcPct val="128000"/>
              </a:lnSpc>
              <a:spcAft>
                <a:spcPts val="1100"/>
              </a:spcAft>
            </a:pPr>
            <a:r>
              <a:rPr sz="1600" b="0" dirty="0">
                <a:solidFill>
                  <a:srgbClr val="FFFFFF"/>
                </a:solidFill>
                <a:latin typeface="Segoe UI"/>
              </a:rPr>
              <a:t>An open letter asked the Union to restore a criterion protecting the most sensitive data **«from access or operational disruption arising from non-European extraterritorial laws»**. **62 organizations** signed. The campaign site declares it is run by Airbus's Brussels office.</a:t>
            </a:r>
          </a:p>
          <a:p>
            <a:pPr algn="l">
              <a:lnSpc>
                <a:spcPct val="128000"/>
              </a:lnSpc>
              <a:spcAft>
                <a:spcPts val="1100"/>
              </a:spcAft>
            </a:pPr>
            <a:r>
              <a:rPr sz="1600" b="1" dirty="0">
                <a:solidFill>
                  <a:srgbClr val="FFFFFF"/>
                </a:solidFill>
                <a:latin typeface="Segoe UI"/>
              </a:rPr>
              <a:t>Five Italian signatories: Leonardo · Fincantieri · Generali · Telecom Italia · Aruba.</a:t>
            </a:r>
          </a:p>
          <a:p>
            <a:pPr algn="l">
              <a:lnSpc>
                <a:spcPct val="128000"/>
              </a:lnSpc>
              <a:spcAft>
                <a:spcPts val="1100"/>
              </a:spcAft>
            </a:pPr>
            <a:r>
              <a:rPr sz="1600" b="0" dirty="0">
                <a:solidFill>
                  <a:srgbClr val="FFFFFF"/>
                </a:solidFill>
                <a:latin typeface="Segoe UI"/>
              </a:rPr>
              <a:t>**Read that against the previous section.** Leonardo and TIM are two of the four companies that hold the national cloud concession. The same names asking Europe for immunity criteria are inside the </a:t>
            </a:r>
            <a:r>
              <a:rPr sz="1600" b="0" dirty="0" err="1">
                <a:solidFill>
                  <a:srgbClr val="FFFFFF"/>
                </a:solidFill>
                <a:latin typeface="Segoe UI"/>
              </a:rPr>
              <a:t>programe</a:t>
            </a:r>
            <a:r>
              <a:rPr sz="1600" b="0" dirty="0">
                <a:solidFill>
                  <a:srgbClr val="FFFFFF"/>
                </a:solidFill>
                <a:latin typeface="Segoe UI"/>
              </a:rPr>
              <a:t> that does not impose them.</a:t>
            </a:r>
          </a:p>
        </p:txBody>
      </p:sp>
      <p:sp>
        <p:nvSpPr>
          <p:cNvPr id="6" name="TextBox 5"/>
          <p:cNvSpPr txBox="1"/>
          <p:nvPr/>
        </p:nvSpPr>
        <p:spPr>
          <a:xfrm>
            <a:off x="713232" y="5715000"/>
            <a:ext cx="10241280" cy="640080"/>
          </a:xfrm>
          <a:prstGeom prst="rect">
            <a:avLst/>
          </a:prstGeom>
          <a:noFill/>
        </p:spPr>
        <p:txBody>
          <a:bodyPr wrap="square">
            <a:spAutoFit/>
          </a:bodyPr>
          <a:lstStyle/>
          <a:p>
            <a:pPr algn="l">
              <a:lnSpc>
                <a:spcPct val="118000"/>
              </a:lnSpc>
              <a:spcAft>
                <a:spcPts val="600"/>
              </a:spcAft>
            </a:pPr>
            <a:r>
              <a:rPr sz="1200" b="0">
                <a:solidFill>
                  <a:srgbClr val="9EB2C6"/>
                </a:solidFill>
                <a:latin typeface="Segoe UI"/>
              </a:rPr>
              <a:t>Airbus later applied the criterion in its own tender and moved critical applications to a European provider.</a:t>
            </a:r>
          </a:p>
        </p:txBody>
      </p:sp>
      <p:pic>
        <p:nvPicPr>
          <p:cNvPr id="7" name="Picture 6"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E2033"/>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2103120"/>
            <a:ext cx="2743200" cy="1280160"/>
          </a:xfrm>
          <a:prstGeom prst="rect">
            <a:avLst/>
          </a:prstGeom>
          <a:noFill/>
        </p:spPr>
        <p:txBody>
          <a:bodyPr wrap="square">
            <a:spAutoFit/>
          </a:bodyPr>
          <a:lstStyle/>
          <a:p>
            <a:pPr algn="l">
              <a:lnSpc>
                <a:spcPct val="118000"/>
              </a:lnSpc>
              <a:spcAft>
                <a:spcPts val="600"/>
              </a:spcAft>
            </a:pPr>
            <a:r>
              <a:rPr sz="6400" b="1">
                <a:solidFill>
                  <a:srgbClr val="6DB3FF"/>
                </a:solidFill>
                <a:latin typeface="Segoe UI"/>
              </a:rPr>
              <a:t>05</a:t>
            </a:r>
          </a:p>
        </p:txBody>
      </p:sp>
      <p:sp>
        <p:nvSpPr>
          <p:cNvPr id="4" name="TextBox 3"/>
          <p:cNvSpPr txBox="1"/>
          <p:nvPr/>
        </p:nvSpPr>
        <p:spPr>
          <a:xfrm>
            <a:off x="822960" y="3200400"/>
            <a:ext cx="10515600" cy="1463040"/>
          </a:xfrm>
          <a:prstGeom prst="rect">
            <a:avLst/>
          </a:prstGeom>
          <a:noFill/>
        </p:spPr>
        <p:txBody>
          <a:bodyPr wrap="square">
            <a:spAutoFit/>
          </a:bodyPr>
          <a:lstStyle/>
          <a:p>
            <a:pPr algn="l">
              <a:lnSpc>
                <a:spcPct val="118000"/>
              </a:lnSpc>
              <a:spcAft>
                <a:spcPts val="600"/>
              </a:spcAft>
            </a:pPr>
            <a:r>
              <a:rPr sz="3400" b="1">
                <a:solidFill>
                  <a:srgbClr val="FFFFFF"/>
                </a:solidFill>
                <a:latin typeface="Segoe UI"/>
              </a:rPr>
              <a:t>Why it belongs at a security conference</a:t>
            </a:r>
          </a:p>
        </p:txBody>
      </p:sp>
      <p:sp>
        <p:nvSpPr>
          <p:cNvPr id="5" name="TextBox 4"/>
          <p:cNvSpPr txBox="1"/>
          <p:nvPr/>
        </p:nvSpPr>
        <p:spPr>
          <a:xfrm>
            <a:off x="868680" y="4480560"/>
            <a:ext cx="10058400" cy="373244"/>
          </a:xfrm>
          <a:prstGeom prst="rect">
            <a:avLst/>
          </a:prstGeom>
          <a:noFill/>
        </p:spPr>
        <p:txBody>
          <a:bodyPr wrap="square">
            <a:spAutoFit/>
          </a:bodyPr>
          <a:lstStyle/>
          <a:p>
            <a:pPr algn="l">
              <a:lnSpc>
                <a:spcPct val="118000"/>
              </a:lnSpc>
              <a:spcAft>
                <a:spcPts val="600"/>
              </a:spcAft>
            </a:pPr>
            <a:r>
              <a:rPr sz="1700" b="0" dirty="0">
                <a:solidFill>
                  <a:srgbClr val="9EB2C6"/>
                </a:solidFill>
                <a:latin typeface="Segoe UI"/>
              </a:rPr>
              <a:t>Threat models</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The cybersecurity case</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Relevance</a:t>
            </a:r>
          </a:p>
        </p:txBody>
      </p:sp>
      <p:sp>
        <p:nvSpPr>
          <p:cNvPr id="5" name="TextBox 4"/>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600" b="0">
                <a:solidFill>
                  <a:srgbClr val="FFFFFF"/>
                </a:solidFill>
                <a:latin typeface="Segoe UI"/>
              </a:rPr>
              <a:t>**Lawful access is a threat model.** If your adversary model excludes the operator and the state that can compel it, your model is incomplete — and for a public body it is the one actor able to obtain everything, silently and legally.</a:t>
            </a:r>
          </a:p>
          <a:p>
            <a:pPr algn="l">
              <a:lnSpc>
                <a:spcPct val="128000"/>
              </a:lnSpc>
              <a:spcAft>
                <a:spcPts val="1100"/>
              </a:spcAft>
            </a:pPr>
            <a:r>
              <a:rPr sz="1600" b="0">
                <a:solidFill>
                  <a:srgbClr val="FFFFFF"/>
                </a:solidFill>
                <a:latin typeface="Segoe UI"/>
              </a:rPr>
              <a:t>**Concentration is systemic risk.** Two vendors carry 46% of Italian public email. A single outage, breach or policy change propagates across the whole state at once.</a:t>
            </a:r>
          </a:p>
          <a:p>
            <a:pPr algn="l">
              <a:lnSpc>
                <a:spcPct val="128000"/>
              </a:lnSpc>
              <a:spcAft>
                <a:spcPts val="1100"/>
              </a:spcAft>
            </a:pPr>
            <a:r>
              <a:rPr sz="1600" b="0">
                <a:solidFill>
                  <a:srgbClr val="FFFFFF"/>
                </a:solidFill>
                <a:latin typeface="Segoe UI"/>
              </a:rPr>
              <a:t>**You cannot do incident response on what you cannot see.** Logs, retention and forensic access are set by contract; the responder's authority ends where the provider's console begins.</a:t>
            </a:r>
          </a:p>
          <a:p>
            <a:pPr algn="l">
              <a:lnSpc>
                <a:spcPct val="128000"/>
              </a:lnSpc>
              <a:spcAft>
                <a:spcPts val="1100"/>
              </a:spcAft>
            </a:pPr>
            <a:r>
              <a:rPr sz="1600" b="0">
                <a:solidFill>
                  <a:srgbClr val="FFFFFF"/>
                </a:solidFill>
                <a:latin typeface="Segoe UI"/>
              </a:rPr>
              <a:t>**Supply chain and NIS2.** Public bodies must assess supplier risk. Jurisdiction of the operator is a supplier risk — and today it is absent from almost every Italian risk assessment.</a:t>
            </a:r>
          </a:p>
          <a:p>
            <a:pPr algn="l">
              <a:lnSpc>
                <a:spcPct val="128000"/>
              </a:lnSpc>
              <a:spcAft>
                <a:spcPts val="1100"/>
              </a:spcAft>
            </a:pPr>
            <a:r>
              <a:rPr sz="1600" b="0">
                <a:solidFill>
                  <a:srgbClr val="FFFFFF"/>
                </a:solidFill>
                <a:latin typeface="Segoe UI"/>
              </a:rPr>
              <a:t>**This map is free reconnaissance — for everyone.** It is public DNS: attackers already have it. The only question is whether defenders do.</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E2033"/>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2103120"/>
            <a:ext cx="2743200" cy="1280160"/>
          </a:xfrm>
          <a:prstGeom prst="rect">
            <a:avLst/>
          </a:prstGeom>
          <a:noFill/>
        </p:spPr>
        <p:txBody>
          <a:bodyPr wrap="square">
            <a:spAutoFit/>
          </a:bodyPr>
          <a:lstStyle/>
          <a:p>
            <a:pPr algn="l">
              <a:lnSpc>
                <a:spcPct val="118000"/>
              </a:lnSpc>
              <a:spcAft>
                <a:spcPts val="600"/>
              </a:spcAft>
            </a:pPr>
            <a:r>
              <a:rPr sz="6400" b="1">
                <a:solidFill>
                  <a:srgbClr val="6DB3FF"/>
                </a:solidFill>
                <a:latin typeface="Segoe UI"/>
              </a:rPr>
              <a:t>06</a:t>
            </a:r>
          </a:p>
        </p:txBody>
      </p:sp>
      <p:sp>
        <p:nvSpPr>
          <p:cNvPr id="4" name="TextBox 3"/>
          <p:cNvSpPr txBox="1"/>
          <p:nvPr/>
        </p:nvSpPr>
        <p:spPr>
          <a:xfrm>
            <a:off x="822960" y="3200400"/>
            <a:ext cx="10515600" cy="1463040"/>
          </a:xfrm>
          <a:prstGeom prst="rect">
            <a:avLst/>
          </a:prstGeom>
          <a:noFill/>
        </p:spPr>
        <p:txBody>
          <a:bodyPr wrap="square">
            <a:spAutoFit/>
          </a:bodyPr>
          <a:lstStyle/>
          <a:p>
            <a:pPr algn="l">
              <a:lnSpc>
                <a:spcPct val="118000"/>
              </a:lnSpc>
              <a:spcAft>
                <a:spcPts val="600"/>
              </a:spcAft>
            </a:pPr>
            <a:r>
              <a:rPr sz="3400" b="1">
                <a:solidFill>
                  <a:srgbClr val="FFFFFF"/>
                </a:solidFill>
                <a:latin typeface="Segoe UI"/>
              </a:rPr>
              <a:t>Sovereignty washing</a:t>
            </a:r>
          </a:p>
        </p:txBody>
      </p:sp>
      <p:sp>
        <p:nvSpPr>
          <p:cNvPr id="5" name="TextBox 4"/>
          <p:cNvSpPr txBox="1"/>
          <p:nvPr/>
        </p:nvSpPr>
        <p:spPr>
          <a:xfrm>
            <a:off x="868680" y="4480560"/>
            <a:ext cx="10058400" cy="373244"/>
          </a:xfrm>
          <a:prstGeom prst="rect">
            <a:avLst/>
          </a:prstGeom>
          <a:noFill/>
        </p:spPr>
        <p:txBody>
          <a:bodyPr wrap="square">
            <a:spAutoFit/>
          </a:bodyPr>
          <a:lstStyle/>
          <a:p>
            <a:pPr algn="l">
              <a:lnSpc>
                <a:spcPct val="118000"/>
              </a:lnSpc>
              <a:spcAft>
                <a:spcPts val="600"/>
              </a:spcAft>
            </a:pPr>
            <a:r>
              <a:rPr lang="en-US" sz="1700" b="0" dirty="0">
                <a:solidFill>
                  <a:srgbClr val="9EB2C6"/>
                </a:solidFill>
                <a:latin typeface="Segoe UI"/>
              </a:rPr>
              <a:t>T</a:t>
            </a:r>
            <a:r>
              <a:rPr sz="1700" b="0" dirty="0">
                <a:solidFill>
                  <a:srgbClr val="9EB2C6"/>
                </a:solidFill>
                <a:latin typeface="Segoe UI"/>
              </a:rPr>
              <a:t>he arguments used on technicians and decision makers</a:t>
            </a:r>
            <a:r>
              <a:rPr lang="en-US" sz="1700" b="0" dirty="0">
                <a:solidFill>
                  <a:srgbClr val="9EB2C6"/>
                </a:solidFill>
                <a:latin typeface="Segoe UI"/>
              </a:rPr>
              <a:t> by US </a:t>
            </a:r>
            <a:r>
              <a:rPr lang="en-US" sz="1700" b="0" dirty="0" err="1">
                <a:solidFill>
                  <a:srgbClr val="9EB2C6"/>
                </a:solidFill>
                <a:latin typeface="Segoe UI"/>
              </a:rPr>
              <a:t>BigTech</a:t>
            </a:r>
            <a:endParaRPr sz="1700" b="0" dirty="0">
              <a:solidFill>
                <a:srgbClr val="9EB2C6"/>
              </a:solidFill>
              <a:latin typeface="Segoe UI"/>
            </a:endParaRP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How the trick works, before the examples</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The pattern</a:t>
            </a:r>
          </a:p>
        </p:txBody>
      </p:sp>
      <p:sp>
        <p:nvSpPr>
          <p:cNvPr id="5" name="TextBox 4"/>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900" b="0">
                <a:solidFill>
                  <a:srgbClr val="FFFFFF"/>
                </a:solidFill>
                <a:latin typeface="Segoe UI"/>
              </a:rPr>
              <a:t>Every one of these measures is **real engineering**. None of them is fake. That is exactly what makes the move effective.</a:t>
            </a:r>
          </a:p>
          <a:p>
            <a:pPr algn="l">
              <a:lnSpc>
                <a:spcPct val="128000"/>
              </a:lnSpc>
              <a:spcAft>
                <a:spcPts val="1100"/>
              </a:spcAft>
            </a:pPr>
            <a:endParaRPr sz="1900" b="0">
              <a:solidFill>
                <a:srgbClr val="FFFFFF"/>
              </a:solidFill>
              <a:latin typeface="Segoe UI"/>
            </a:endParaRPr>
          </a:p>
          <a:p>
            <a:pPr algn="l">
              <a:lnSpc>
                <a:spcPct val="128000"/>
              </a:lnSpc>
              <a:spcAft>
                <a:spcPts val="1100"/>
              </a:spcAft>
            </a:pPr>
            <a:r>
              <a:rPr sz="1900" b="0">
                <a:solidFill>
                  <a:srgbClr val="FFFFFF"/>
                </a:solidFill>
                <a:latin typeface="Segoe UI"/>
              </a:rPr>
              <a:t>The sleight of hand is always the same: **a genuine technical control is offered as an answer to a legal question.**</a:t>
            </a:r>
          </a:p>
          <a:p>
            <a:pPr algn="l">
              <a:lnSpc>
                <a:spcPct val="128000"/>
              </a:lnSpc>
              <a:spcAft>
                <a:spcPts val="1100"/>
              </a:spcAft>
            </a:pPr>
            <a:endParaRPr sz="1900" b="0">
              <a:solidFill>
                <a:srgbClr val="FFFFFF"/>
              </a:solidFill>
              <a:latin typeface="Segoe UI"/>
            </a:endParaRPr>
          </a:p>
          <a:p>
            <a:pPr algn="l">
              <a:lnSpc>
                <a:spcPct val="128000"/>
              </a:lnSpc>
              <a:spcAft>
                <a:spcPts val="1100"/>
              </a:spcAft>
            </a:pPr>
            <a:r>
              <a:rPr sz="1900" b="0">
                <a:solidFill>
                  <a:srgbClr val="FFFFFF"/>
                </a:solidFill>
                <a:latin typeface="Segoe UI"/>
              </a:rPr>
              <a:t>Encryption, key custody, enclaves and policy constraints change *how hard* it is to reach the data. **They do not change who is legally obliged to try when compelled.** A company subject to US law remains subject to US law after you enable the feature.</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FF6B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457200"/>
          </a:xfrm>
          <a:prstGeom prst="rect">
            <a:avLst/>
          </a:prstGeom>
          <a:noFill/>
        </p:spPr>
        <p:txBody>
          <a:bodyPr wrap="square">
            <a:spAutoFit/>
          </a:bodyPr>
          <a:lstStyle/>
          <a:p>
            <a:pPr algn="l">
              <a:lnSpc>
                <a:spcPct val="118000"/>
              </a:lnSpc>
              <a:spcAft>
                <a:spcPts val="600"/>
              </a:spcAft>
            </a:pPr>
            <a:r>
              <a:rPr sz="1300" b="1">
                <a:solidFill>
                  <a:srgbClr val="FF6B74"/>
                </a:solidFill>
                <a:latin typeface="Segoe UI"/>
              </a:rPr>
              <a:t>SOVEREIGNTY WASHING</a:t>
            </a:r>
          </a:p>
        </p:txBody>
      </p:sp>
      <p:sp>
        <p:nvSpPr>
          <p:cNvPr id="4" name="TextBox 3"/>
          <p:cNvSpPr txBox="1"/>
          <p:nvPr/>
        </p:nvSpPr>
        <p:spPr>
          <a:xfrm>
            <a:off x="685800" y="868680"/>
            <a:ext cx="10881360" cy="822960"/>
          </a:xfrm>
          <a:prstGeom prst="rect">
            <a:avLst/>
          </a:prstGeom>
          <a:noFill/>
        </p:spPr>
        <p:txBody>
          <a:bodyPr wrap="square">
            <a:spAutoFit/>
          </a:bodyPr>
          <a:lstStyle/>
          <a:p>
            <a:pPr algn="l">
              <a:lnSpc>
                <a:spcPct val="118000"/>
              </a:lnSpc>
              <a:spcAft>
                <a:spcPts val="600"/>
              </a:spcAft>
            </a:pPr>
            <a:r>
              <a:rPr sz="3100" b="1">
                <a:solidFill>
                  <a:srgbClr val="FFFFFF"/>
                </a:solidFill>
                <a:latin typeface="Segoe UI"/>
              </a:rPr>
              <a:t>Measure 1 — Data residency</a:t>
            </a:r>
          </a:p>
        </p:txBody>
      </p:sp>
      <p:sp>
        <p:nvSpPr>
          <p:cNvPr id="5" name="TextBox 4"/>
          <p:cNvSpPr txBox="1"/>
          <p:nvPr/>
        </p:nvSpPr>
        <p:spPr>
          <a:xfrm>
            <a:off x="713232" y="1874519"/>
            <a:ext cx="5120640" cy="365760"/>
          </a:xfrm>
          <a:prstGeom prst="rect">
            <a:avLst/>
          </a:prstGeom>
          <a:noFill/>
        </p:spPr>
        <p:txBody>
          <a:bodyPr wrap="square">
            <a:spAutoFit/>
          </a:bodyPr>
          <a:lstStyle/>
          <a:p>
            <a:pPr algn="l">
              <a:lnSpc>
                <a:spcPct val="118000"/>
              </a:lnSpc>
              <a:spcAft>
                <a:spcPts val="600"/>
              </a:spcAft>
            </a:pPr>
            <a:r>
              <a:rPr sz="1200" b="1">
                <a:solidFill>
                  <a:srgbClr val="6DB3FF"/>
                </a:solidFill>
                <a:latin typeface="Segoe UI"/>
              </a:rPr>
              <a:t>THE CLAIM</a:t>
            </a:r>
          </a:p>
        </p:txBody>
      </p:sp>
      <p:sp>
        <p:nvSpPr>
          <p:cNvPr id="6" name="TextBox 5"/>
          <p:cNvSpPr txBox="1"/>
          <p:nvPr/>
        </p:nvSpPr>
        <p:spPr>
          <a:xfrm>
            <a:off x="713232" y="2286000"/>
            <a:ext cx="512064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«Your data never leaves the European Union.»</a:t>
            </a:r>
          </a:p>
          <a:p>
            <a:pPr algn="l">
              <a:lnSpc>
                <a:spcPct val="125000"/>
              </a:lnSpc>
              <a:spcAft>
                <a:spcPts val="600"/>
              </a:spcAft>
            </a:pPr>
            <a:r>
              <a:rPr sz="1600" b="0">
                <a:solidFill>
                  <a:srgbClr val="FFFFFF"/>
                </a:solidFill>
                <a:latin typeface="Segoe UI"/>
              </a:rPr>
              <a:t>EU Data Boundary, EU regions, in-region processing and storage commitments.</a:t>
            </a:r>
          </a:p>
        </p:txBody>
      </p:sp>
      <p:sp>
        <p:nvSpPr>
          <p:cNvPr id="7" name="TextBox 6"/>
          <p:cNvSpPr txBox="1"/>
          <p:nvPr/>
        </p:nvSpPr>
        <p:spPr>
          <a:xfrm>
            <a:off x="6309360" y="1874519"/>
            <a:ext cx="5212080" cy="365760"/>
          </a:xfrm>
          <a:prstGeom prst="rect">
            <a:avLst/>
          </a:prstGeom>
          <a:noFill/>
        </p:spPr>
        <p:txBody>
          <a:bodyPr wrap="square">
            <a:spAutoFit/>
          </a:bodyPr>
          <a:lstStyle/>
          <a:p>
            <a:pPr algn="l">
              <a:lnSpc>
                <a:spcPct val="118000"/>
              </a:lnSpc>
              <a:spcAft>
                <a:spcPts val="600"/>
              </a:spcAft>
            </a:pPr>
            <a:r>
              <a:rPr sz="1200" b="1">
                <a:solidFill>
                  <a:srgbClr val="FF6B74"/>
                </a:solidFill>
                <a:latin typeface="Segoe UI"/>
              </a:rPr>
              <a:t>WHAT IT ACTUALLY DOES</a:t>
            </a:r>
          </a:p>
        </p:txBody>
      </p:sp>
      <p:sp>
        <p:nvSpPr>
          <p:cNvPr id="8" name="TextBox 7"/>
          <p:cNvSpPr txBox="1"/>
          <p:nvPr/>
        </p:nvSpPr>
        <p:spPr>
          <a:xfrm>
            <a:off x="6309360" y="2286000"/>
            <a:ext cx="521208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Answers a geographic question nobody asked.</a:t>
            </a:r>
          </a:p>
          <a:p>
            <a:pPr algn="l">
              <a:lnSpc>
                <a:spcPct val="125000"/>
              </a:lnSpc>
              <a:spcAft>
                <a:spcPts val="600"/>
              </a:spcAft>
            </a:pPr>
            <a:r>
              <a:rPr sz="1600" b="0">
                <a:solidFill>
                  <a:srgbClr val="FFFFFF"/>
                </a:solidFill>
                <a:latin typeface="Segoe UI"/>
              </a:rPr>
              <a:t>18 U.S.C. §2713 attaches to the company's possession, custody or control — not to the location of the disk.</a:t>
            </a:r>
          </a:p>
          <a:p>
            <a:pPr algn="l">
              <a:lnSpc>
                <a:spcPct val="125000"/>
              </a:lnSpc>
              <a:spcAft>
                <a:spcPts val="600"/>
              </a:spcAft>
            </a:pPr>
            <a:r>
              <a:rPr sz="1600" b="0">
                <a:solidFill>
                  <a:srgbClr val="FFFFFF"/>
                </a:solidFill>
                <a:latin typeface="Segoe UI"/>
              </a:rPr>
              <a:t>A US provider with data in Milan is still a US provider served with a US order.</a:t>
            </a:r>
          </a:p>
        </p:txBody>
      </p:sp>
      <p:sp>
        <p:nvSpPr>
          <p:cNvPr id="9" name="TextBox 8"/>
          <p:cNvSpPr txBox="1"/>
          <p:nvPr/>
        </p:nvSpPr>
        <p:spPr>
          <a:xfrm>
            <a:off x="713232" y="4754880"/>
            <a:ext cx="10789920" cy="914400"/>
          </a:xfrm>
          <a:prstGeom prst="rect">
            <a:avLst/>
          </a:prstGeom>
          <a:noFill/>
        </p:spPr>
        <p:txBody>
          <a:bodyPr wrap="square">
            <a:spAutoFit/>
          </a:bodyPr>
          <a:lstStyle/>
          <a:p>
            <a:pPr algn="l">
              <a:lnSpc>
                <a:spcPct val="120000"/>
              </a:lnSpc>
              <a:spcAft>
                <a:spcPts val="600"/>
              </a:spcAft>
            </a:pPr>
            <a:r>
              <a:rPr sz="1500" b="1">
                <a:solidFill>
                  <a:srgbClr val="5CB88A"/>
                </a:solidFill>
                <a:latin typeface="Segoe UI"/>
              </a:rPr>
              <a:t>Residency is necessary for other reasons. It is not sovereignty, and it never was.</a:t>
            </a:r>
          </a:p>
        </p:txBody>
      </p:sp>
      <p:pic>
        <p:nvPicPr>
          <p:cNvPr id="10" name="Picture 9"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FF6B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457200"/>
          </a:xfrm>
          <a:prstGeom prst="rect">
            <a:avLst/>
          </a:prstGeom>
          <a:noFill/>
        </p:spPr>
        <p:txBody>
          <a:bodyPr wrap="square">
            <a:spAutoFit/>
          </a:bodyPr>
          <a:lstStyle/>
          <a:p>
            <a:pPr algn="l">
              <a:lnSpc>
                <a:spcPct val="118000"/>
              </a:lnSpc>
              <a:spcAft>
                <a:spcPts val="600"/>
              </a:spcAft>
            </a:pPr>
            <a:r>
              <a:rPr sz="1300" b="1">
                <a:solidFill>
                  <a:srgbClr val="FF6B74"/>
                </a:solidFill>
                <a:latin typeface="Segoe UI"/>
              </a:rPr>
              <a:t>SOVEREIGNTY WASHING</a:t>
            </a:r>
          </a:p>
        </p:txBody>
      </p:sp>
      <p:sp>
        <p:nvSpPr>
          <p:cNvPr id="4" name="TextBox 3"/>
          <p:cNvSpPr txBox="1"/>
          <p:nvPr/>
        </p:nvSpPr>
        <p:spPr>
          <a:xfrm>
            <a:off x="685800" y="868680"/>
            <a:ext cx="10881360" cy="822960"/>
          </a:xfrm>
          <a:prstGeom prst="rect">
            <a:avLst/>
          </a:prstGeom>
          <a:noFill/>
        </p:spPr>
        <p:txBody>
          <a:bodyPr wrap="square">
            <a:spAutoFit/>
          </a:bodyPr>
          <a:lstStyle/>
          <a:p>
            <a:pPr algn="l">
              <a:lnSpc>
                <a:spcPct val="118000"/>
              </a:lnSpc>
              <a:spcAft>
                <a:spcPts val="600"/>
              </a:spcAft>
            </a:pPr>
            <a:r>
              <a:rPr sz="3100" b="1">
                <a:solidFill>
                  <a:srgbClr val="FFFFFF"/>
                </a:solidFill>
                <a:latin typeface="Segoe UI"/>
              </a:rPr>
              <a:t>Measure 2 — Customer-managed keys (BYOK / HYOK / EKM)</a:t>
            </a:r>
          </a:p>
        </p:txBody>
      </p:sp>
      <p:sp>
        <p:nvSpPr>
          <p:cNvPr id="5" name="TextBox 4"/>
          <p:cNvSpPr txBox="1"/>
          <p:nvPr/>
        </p:nvSpPr>
        <p:spPr>
          <a:xfrm>
            <a:off x="713232" y="1874519"/>
            <a:ext cx="5120640" cy="365760"/>
          </a:xfrm>
          <a:prstGeom prst="rect">
            <a:avLst/>
          </a:prstGeom>
          <a:noFill/>
        </p:spPr>
        <p:txBody>
          <a:bodyPr wrap="square">
            <a:spAutoFit/>
          </a:bodyPr>
          <a:lstStyle/>
          <a:p>
            <a:pPr algn="l">
              <a:lnSpc>
                <a:spcPct val="118000"/>
              </a:lnSpc>
              <a:spcAft>
                <a:spcPts val="600"/>
              </a:spcAft>
            </a:pPr>
            <a:r>
              <a:rPr sz="1200" b="1">
                <a:solidFill>
                  <a:srgbClr val="6DB3FF"/>
                </a:solidFill>
                <a:latin typeface="Segoe UI"/>
              </a:rPr>
              <a:t>THE CLAIM</a:t>
            </a:r>
          </a:p>
        </p:txBody>
      </p:sp>
      <p:sp>
        <p:nvSpPr>
          <p:cNvPr id="6" name="TextBox 5"/>
          <p:cNvSpPr txBox="1"/>
          <p:nvPr/>
        </p:nvSpPr>
        <p:spPr>
          <a:xfrm>
            <a:off x="713232" y="2286000"/>
            <a:ext cx="512064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«You hold the keys. We cannot read your data without them.»</a:t>
            </a:r>
          </a:p>
          <a:p>
            <a:pPr algn="l">
              <a:lnSpc>
                <a:spcPct val="125000"/>
              </a:lnSpc>
              <a:spcAft>
                <a:spcPts val="600"/>
              </a:spcAft>
            </a:pPr>
            <a:r>
              <a:rPr sz="1600" b="0">
                <a:solidFill>
                  <a:srgbClr val="FFFFFF"/>
                </a:solidFill>
                <a:latin typeface="Segoe UI"/>
              </a:rPr>
              <a:t>External key stores, hold-your-own-key, key access logging and revocation.</a:t>
            </a:r>
          </a:p>
        </p:txBody>
      </p:sp>
      <p:sp>
        <p:nvSpPr>
          <p:cNvPr id="7" name="TextBox 6"/>
          <p:cNvSpPr txBox="1"/>
          <p:nvPr/>
        </p:nvSpPr>
        <p:spPr>
          <a:xfrm>
            <a:off x="6309360" y="1874519"/>
            <a:ext cx="5212080" cy="365760"/>
          </a:xfrm>
          <a:prstGeom prst="rect">
            <a:avLst/>
          </a:prstGeom>
          <a:noFill/>
        </p:spPr>
        <p:txBody>
          <a:bodyPr wrap="square">
            <a:spAutoFit/>
          </a:bodyPr>
          <a:lstStyle/>
          <a:p>
            <a:pPr algn="l">
              <a:lnSpc>
                <a:spcPct val="118000"/>
              </a:lnSpc>
              <a:spcAft>
                <a:spcPts val="600"/>
              </a:spcAft>
            </a:pPr>
            <a:r>
              <a:rPr sz="1200" b="1">
                <a:solidFill>
                  <a:srgbClr val="FF6B74"/>
                </a:solidFill>
                <a:latin typeface="Segoe UI"/>
              </a:rPr>
              <a:t>WHAT IT ACTUALLY DOES</a:t>
            </a:r>
          </a:p>
        </p:txBody>
      </p:sp>
      <p:sp>
        <p:nvSpPr>
          <p:cNvPr id="8" name="TextBox 7"/>
          <p:cNvSpPr txBox="1"/>
          <p:nvPr/>
        </p:nvSpPr>
        <p:spPr>
          <a:xfrm>
            <a:off x="6309360" y="2286000"/>
            <a:ext cx="521208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Better than provider-managed keys — genuinely.</a:t>
            </a:r>
          </a:p>
          <a:p>
            <a:pPr algn="l">
              <a:lnSpc>
                <a:spcPct val="125000"/>
              </a:lnSpc>
              <a:spcAft>
                <a:spcPts val="600"/>
              </a:spcAft>
            </a:pPr>
            <a:r>
              <a:rPr sz="1600" b="0">
                <a:solidFill>
                  <a:srgbClr val="FFFFFF"/>
                </a:solidFill>
                <a:latin typeface="Segoe UI"/>
              </a:rPr>
              <a:t>But data must be decrypted to be processed, and processing happens on their silicon, in their memory, under their control plane.</a:t>
            </a:r>
          </a:p>
          <a:p>
            <a:pPr algn="l">
              <a:lnSpc>
                <a:spcPct val="125000"/>
              </a:lnSpc>
              <a:spcAft>
                <a:spcPts val="600"/>
              </a:spcAft>
            </a:pPr>
            <a:r>
              <a:rPr sz="1600" b="0">
                <a:solidFill>
                  <a:srgbClr val="FFFFFF"/>
                </a:solidFill>
                <a:latin typeface="Segoe UI"/>
              </a:rPr>
              <a:t>If the key store sits in the same legal estate, it is reachable by the same order.</a:t>
            </a:r>
          </a:p>
          <a:p>
            <a:pPr algn="l">
              <a:lnSpc>
                <a:spcPct val="125000"/>
              </a:lnSpc>
              <a:spcAft>
                <a:spcPts val="600"/>
              </a:spcAft>
            </a:pPr>
            <a:r>
              <a:rPr sz="1600" b="0">
                <a:solidFill>
                  <a:srgbClr val="FFFFFF"/>
                </a:solidFill>
                <a:latin typeface="Segoe UI"/>
              </a:rPr>
              <a:t>Revocation is a kill switch, not a shield: it protects future access, not the session in flight.</a:t>
            </a:r>
          </a:p>
        </p:txBody>
      </p:sp>
      <p:sp>
        <p:nvSpPr>
          <p:cNvPr id="9" name="TextBox 8"/>
          <p:cNvSpPr txBox="1"/>
          <p:nvPr/>
        </p:nvSpPr>
        <p:spPr>
          <a:xfrm>
            <a:off x="713232" y="5358384"/>
            <a:ext cx="10789920" cy="914400"/>
          </a:xfrm>
          <a:prstGeom prst="rect">
            <a:avLst/>
          </a:prstGeom>
          <a:noFill/>
        </p:spPr>
        <p:txBody>
          <a:bodyPr wrap="square">
            <a:spAutoFit/>
          </a:bodyPr>
          <a:lstStyle/>
          <a:p>
            <a:pPr algn="l">
              <a:lnSpc>
                <a:spcPct val="120000"/>
              </a:lnSpc>
              <a:spcAft>
                <a:spcPts val="600"/>
              </a:spcAft>
            </a:pPr>
            <a:r>
              <a:rPr sz="1500" b="1" dirty="0">
                <a:solidFill>
                  <a:srgbClr val="5CB88A"/>
                </a:solidFill>
                <a:latin typeface="Segoe UI"/>
              </a:rPr>
              <a:t>Key custody moves the problem. It does not remove the party able to be compelled.</a:t>
            </a:r>
          </a:p>
        </p:txBody>
      </p:sp>
      <p:pic>
        <p:nvPicPr>
          <p:cNvPr id="10" name="Picture 9"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FF6B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457200"/>
          </a:xfrm>
          <a:prstGeom prst="rect">
            <a:avLst/>
          </a:prstGeom>
          <a:noFill/>
        </p:spPr>
        <p:txBody>
          <a:bodyPr wrap="square">
            <a:spAutoFit/>
          </a:bodyPr>
          <a:lstStyle/>
          <a:p>
            <a:pPr algn="l">
              <a:lnSpc>
                <a:spcPct val="118000"/>
              </a:lnSpc>
              <a:spcAft>
                <a:spcPts val="600"/>
              </a:spcAft>
            </a:pPr>
            <a:r>
              <a:rPr sz="1300" b="1">
                <a:solidFill>
                  <a:srgbClr val="FF6B74"/>
                </a:solidFill>
                <a:latin typeface="Segoe UI"/>
              </a:rPr>
              <a:t>SOVEREIGNTY WASHING</a:t>
            </a:r>
          </a:p>
        </p:txBody>
      </p:sp>
      <p:sp>
        <p:nvSpPr>
          <p:cNvPr id="4" name="TextBox 3"/>
          <p:cNvSpPr txBox="1"/>
          <p:nvPr/>
        </p:nvSpPr>
        <p:spPr>
          <a:xfrm>
            <a:off x="685800" y="868680"/>
            <a:ext cx="10881360" cy="822960"/>
          </a:xfrm>
          <a:prstGeom prst="rect">
            <a:avLst/>
          </a:prstGeom>
          <a:noFill/>
        </p:spPr>
        <p:txBody>
          <a:bodyPr wrap="square">
            <a:spAutoFit/>
          </a:bodyPr>
          <a:lstStyle/>
          <a:p>
            <a:pPr algn="l">
              <a:lnSpc>
                <a:spcPct val="118000"/>
              </a:lnSpc>
              <a:spcAft>
                <a:spcPts val="600"/>
              </a:spcAft>
            </a:pPr>
            <a:r>
              <a:rPr sz="3100" b="1">
                <a:solidFill>
                  <a:srgbClr val="FFFFFF"/>
                </a:solidFill>
                <a:latin typeface="Segoe UI"/>
              </a:rPr>
              <a:t>Measure 3 — Confidential computing</a:t>
            </a:r>
          </a:p>
        </p:txBody>
      </p:sp>
      <p:sp>
        <p:nvSpPr>
          <p:cNvPr id="5" name="TextBox 4"/>
          <p:cNvSpPr txBox="1"/>
          <p:nvPr/>
        </p:nvSpPr>
        <p:spPr>
          <a:xfrm>
            <a:off x="713232" y="1874519"/>
            <a:ext cx="5120640" cy="365760"/>
          </a:xfrm>
          <a:prstGeom prst="rect">
            <a:avLst/>
          </a:prstGeom>
          <a:noFill/>
        </p:spPr>
        <p:txBody>
          <a:bodyPr wrap="square">
            <a:spAutoFit/>
          </a:bodyPr>
          <a:lstStyle/>
          <a:p>
            <a:pPr algn="l">
              <a:lnSpc>
                <a:spcPct val="118000"/>
              </a:lnSpc>
              <a:spcAft>
                <a:spcPts val="600"/>
              </a:spcAft>
            </a:pPr>
            <a:r>
              <a:rPr sz="1200" b="1">
                <a:solidFill>
                  <a:srgbClr val="6DB3FF"/>
                </a:solidFill>
                <a:latin typeface="Segoe UI"/>
              </a:rPr>
              <a:t>THE CLAIM</a:t>
            </a:r>
          </a:p>
        </p:txBody>
      </p:sp>
      <p:sp>
        <p:nvSpPr>
          <p:cNvPr id="6" name="TextBox 5"/>
          <p:cNvSpPr txBox="1"/>
          <p:nvPr/>
        </p:nvSpPr>
        <p:spPr>
          <a:xfrm>
            <a:off x="713232" y="2286000"/>
            <a:ext cx="5120640" cy="2062424"/>
          </a:xfrm>
          <a:prstGeom prst="rect">
            <a:avLst/>
          </a:prstGeom>
          <a:noFill/>
        </p:spPr>
        <p:txBody>
          <a:bodyPr wrap="square">
            <a:spAutoFit/>
          </a:bodyPr>
          <a:lstStyle/>
          <a:p>
            <a:pPr algn="l">
              <a:lnSpc>
                <a:spcPct val="125000"/>
              </a:lnSpc>
              <a:spcAft>
                <a:spcPts val="600"/>
              </a:spcAft>
            </a:pPr>
            <a:r>
              <a:rPr sz="1600" b="0" dirty="0">
                <a:solidFill>
                  <a:srgbClr val="FFFFFF"/>
                </a:solidFill>
                <a:latin typeface="Segoe UI"/>
              </a:rPr>
              <a:t>«The operator cannot read your data, even in</a:t>
            </a:r>
            <a:r>
              <a:rPr lang="en-US" sz="1600" b="0" dirty="0">
                <a:solidFill>
                  <a:srgbClr val="FFFFFF"/>
                </a:solidFill>
                <a:latin typeface="Segoe UI"/>
              </a:rPr>
              <a:t> </a:t>
            </a:r>
            <a:r>
              <a:rPr sz="1600" b="0" dirty="0">
                <a:solidFill>
                  <a:srgbClr val="FFFFFF"/>
                </a:solidFill>
                <a:latin typeface="Segoe UI"/>
              </a:rPr>
              <a:t>memory.»</a:t>
            </a:r>
          </a:p>
          <a:p>
            <a:pPr algn="l">
              <a:lnSpc>
                <a:spcPct val="125000"/>
              </a:lnSpc>
              <a:spcAft>
                <a:spcPts val="600"/>
              </a:spcAft>
            </a:pPr>
            <a:r>
              <a:rPr sz="1600" b="0" dirty="0">
                <a:solidFill>
                  <a:srgbClr val="FFFFFF"/>
                </a:solidFill>
                <a:latin typeface="Segoe UI"/>
              </a:rPr>
              <a:t>Hardware enclaves — Intel TDX, AMD SEV-SNP — with remote attestation.</a:t>
            </a:r>
          </a:p>
          <a:p>
            <a:pPr algn="l">
              <a:lnSpc>
                <a:spcPct val="125000"/>
              </a:lnSpc>
              <a:spcAft>
                <a:spcPts val="600"/>
              </a:spcAft>
            </a:pPr>
            <a:r>
              <a:rPr sz="1600" b="0" dirty="0">
                <a:solidFill>
                  <a:srgbClr val="FFFFFF"/>
                </a:solidFill>
                <a:latin typeface="Segoe UI"/>
              </a:rPr>
              <a:t>Microsoft ships a whole Confidential tier on this basis; the PSN catalogue sells it as sovereignty.</a:t>
            </a:r>
          </a:p>
        </p:txBody>
      </p:sp>
      <p:sp>
        <p:nvSpPr>
          <p:cNvPr id="7" name="TextBox 6"/>
          <p:cNvSpPr txBox="1"/>
          <p:nvPr/>
        </p:nvSpPr>
        <p:spPr>
          <a:xfrm>
            <a:off x="6309360" y="1874519"/>
            <a:ext cx="5212080" cy="365760"/>
          </a:xfrm>
          <a:prstGeom prst="rect">
            <a:avLst/>
          </a:prstGeom>
          <a:noFill/>
        </p:spPr>
        <p:txBody>
          <a:bodyPr wrap="square">
            <a:spAutoFit/>
          </a:bodyPr>
          <a:lstStyle/>
          <a:p>
            <a:pPr algn="l">
              <a:lnSpc>
                <a:spcPct val="118000"/>
              </a:lnSpc>
              <a:spcAft>
                <a:spcPts val="600"/>
              </a:spcAft>
            </a:pPr>
            <a:r>
              <a:rPr sz="1200" b="1">
                <a:solidFill>
                  <a:srgbClr val="FF6B74"/>
                </a:solidFill>
                <a:latin typeface="Segoe UI"/>
              </a:rPr>
              <a:t>WHAT IT ACTUALLY DOES</a:t>
            </a:r>
          </a:p>
        </p:txBody>
      </p:sp>
      <p:sp>
        <p:nvSpPr>
          <p:cNvPr id="8" name="TextBox 7"/>
          <p:cNvSpPr txBox="1"/>
          <p:nvPr/>
        </p:nvSpPr>
        <p:spPr>
          <a:xfrm>
            <a:off x="6309360" y="2286000"/>
            <a:ext cx="5212080" cy="2194560"/>
          </a:xfrm>
          <a:prstGeom prst="rect">
            <a:avLst/>
          </a:prstGeom>
          <a:noFill/>
        </p:spPr>
        <p:txBody>
          <a:bodyPr wrap="square">
            <a:spAutoFit/>
          </a:bodyPr>
          <a:lstStyle/>
          <a:p>
            <a:pPr algn="l">
              <a:lnSpc>
                <a:spcPct val="125000"/>
              </a:lnSpc>
              <a:spcAft>
                <a:spcPts val="600"/>
              </a:spcAft>
            </a:pPr>
            <a:r>
              <a:rPr sz="1600" b="0" dirty="0">
                <a:solidFill>
                  <a:srgbClr val="FFFFFF"/>
                </a:solidFill>
                <a:latin typeface="Segoe UI"/>
              </a:rPr>
              <a:t>The strongest measure on offer, and still not an answer.</a:t>
            </a:r>
          </a:p>
          <a:p>
            <a:pPr algn="l">
              <a:lnSpc>
                <a:spcPct val="125000"/>
              </a:lnSpc>
              <a:spcAft>
                <a:spcPts val="600"/>
              </a:spcAft>
            </a:pPr>
            <a:r>
              <a:rPr sz="1600" b="0" dirty="0">
                <a:solidFill>
                  <a:srgbClr val="FFFFFF"/>
                </a:solidFill>
                <a:latin typeface="Segoe UI"/>
              </a:rPr>
              <a:t>ANSSI's technical position is explicit that it does not remove exposure to extraterritorial jurisdiction.</a:t>
            </a:r>
          </a:p>
          <a:p>
            <a:pPr algn="l">
              <a:lnSpc>
                <a:spcPct val="125000"/>
              </a:lnSpc>
              <a:spcAft>
                <a:spcPts val="600"/>
              </a:spcAft>
            </a:pPr>
            <a:r>
              <a:rPr sz="1600" b="0" dirty="0">
                <a:solidFill>
                  <a:srgbClr val="FFFFFF"/>
                </a:solidFill>
                <a:latin typeface="Segoe UI"/>
              </a:rPr>
              <a:t>It protects against the operator reading RAM. It does not govern the control plane, the attestation service, the images you are allowed to run, or a court order to the parent.</a:t>
            </a:r>
          </a:p>
          <a:p>
            <a:pPr algn="l">
              <a:lnSpc>
                <a:spcPct val="125000"/>
              </a:lnSpc>
              <a:spcAft>
                <a:spcPts val="600"/>
              </a:spcAft>
            </a:pPr>
            <a:r>
              <a:rPr sz="1600" b="0" dirty="0">
                <a:solidFill>
                  <a:srgbClr val="FFFFFF"/>
                </a:solidFill>
                <a:latin typeface="Segoe UI"/>
              </a:rPr>
              <a:t>And note the wording: enclaves do NOT «process encrypted data». Inside the enclave the data is plaintext to the CPU; the memory around it is encrypted.</a:t>
            </a:r>
          </a:p>
        </p:txBody>
      </p:sp>
      <p:sp>
        <p:nvSpPr>
          <p:cNvPr id="9" name="TextBox 8"/>
          <p:cNvSpPr txBox="1"/>
          <p:nvPr/>
        </p:nvSpPr>
        <p:spPr>
          <a:xfrm>
            <a:off x="713232" y="5687568"/>
            <a:ext cx="10789920" cy="914400"/>
          </a:xfrm>
          <a:prstGeom prst="rect">
            <a:avLst/>
          </a:prstGeom>
          <a:noFill/>
        </p:spPr>
        <p:txBody>
          <a:bodyPr wrap="square">
            <a:spAutoFit/>
          </a:bodyPr>
          <a:lstStyle/>
          <a:p>
            <a:pPr algn="l">
              <a:lnSpc>
                <a:spcPct val="120000"/>
              </a:lnSpc>
              <a:spcAft>
                <a:spcPts val="600"/>
              </a:spcAft>
            </a:pPr>
            <a:r>
              <a:rPr sz="1500" b="1" dirty="0">
                <a:solidFill>
                  <a:srgbClr val="5CB88A"/>
                </a:solidFill>
                <a:latin typeface="Segoe UI"/>
              </a:rPr>
              <a:t>Protecting data from the operator is not the same as protecting it from the operator's government.</a:t>
            </a:r>
          </a:p>
        </p:txBody>
      </p:sp>
      <p:sp>
        <p:nvSpPr>
          <p:cNvPr id="10" name="TextBox 9"/>
          <p:cNvSpPr txBox="1"/>
          <p:nvPr/>
        </p:nvSpPr>
        <p:spPr>
          <a:xfrm>
            <a:off x="713232" y="6327648"/>
            <a:ext cx="10241280" cy="548640"/>
          </a:xfrm>
          <a:prstGeom prst="rect">
            <a:avLst/>
          </a:prstGeom>
          <a:noFill/>
        </p:spPr>
        <p:txBody>
          <a:bodyPr wrap="square">
            <a:spAutoFit/>
          </a:bodyPr>
          <a:lstStyle/>
          <a:p>
            <a:pPr algn="l">
              <a:lnSpc>
                <a:spcPct val="118000"/>
              </a:lnSpc>
              <a:spcAft>
                <a:spcPts val="600"/>
              </a:spcAft>
            </a:pPr>
            <a:r>
              <a:rPr sz="1100" b="0">
                <a:solidFill>
                  <a:srgbClr val="9EB2C6"/>
                </a:solidFill>
                <a:latin typeface="Segoe UI"/>
              </a:rPr>
              <a:t>Homomorphic encryption and MPC genuinely compute on ciphertext — and are not what these products ship for general workloads.</a:t>
            </a:r>
          </a:p>
        </p:txBody>
      </p:sp>
      <p:pic>
        <p:nvPicPr>
          <p:cNvPr id="11" name="Picture 10"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FF6B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457200"/>
          </a:xfrm>
          <a:prstGeom prst="rect">
            <a:avLst/>
          </a:prstGeom>
          <a:noFill/>
        </p:spPr>
        <p:txBody>
          <a:bodyPr wrap="square">
            <a:spAutoFit/>
          </a:bodyPr>
          <a:lstStyle/>
          <a:p>
            <a:pPr algn="l">
              <a:lnSpc>
                <a:spcPct val="118000"/>
              </a:lnSpc>
              <a:spcAft>
                <a:spcPts val="600"/>
              </a:spcAft>
            </a:pPr>
            <a:r>
              <a:rPr sz="1300" b="1">
                <a:solidFill>
                  <a:srgbClr val="FF6B74"/>
                </a:solidFill>
                <a:latin typeface="Segoe UI"/>
              </a:rPr>
              <a:t>SOVEREIGNTY WASHING</a:t>
            </a:r>
          </a:p>
        </p:txBody>
      </p:sp>
      <p:sp>
        <p:nvSpPr>
          <p:cNvPr id="4" name="TextBox 3"/>
          <p:cNvSpPr txBox="1"/>
          <p:nvPr/>
        </p:nvSpPr>
        <p:spPr>
          <a:xfrm>
            <a:off x="685800" y="868680"/>
            <a:ext cx="10881360" cy="822960"/>
          </a:xfrm>
          <a:prstGeom prst="rect">
            <a:avLst/>
          </a:prstGeom>
          <a:noFill/>
        </p:spPr>
        <p:txBody>
          <a:bodyPr wrap="square">
            <a:spAutoFit/>
          </a:bodyPr>
          <a:lstStyle/>
          <a:p>
            <a:pPr algn="l">
              <a:lnSpc>
                <a:spcPct val="118000"/>
              </a:lnSpc>
              <a:spcAft>
                <a:spcPts val="600"/>
              </a:spcAft>
            </a:pPr>
            <a:r>
              <a:rPr sz="3100" b="1">
                <a:solidFill>
                  <a:srgbClr val="FFFFFF"/>
                </a:solidFill>
                <a:latin typeface="Segoe UI"/>
              </a:rPr>
              <a:t>Measure 4 — Operator access control</a:t>
            </a:r>
          </a:p>
        </p:txBody>
      </p:sp>
      <p:sp>
        <p:nvSpPr>
          <p:cNvPr id="5" name="TextBox 4"/>
          <p:cNvSpPr txBox="1"/>
          <p:nvPr/>
        </p:nvSpPr>
        <p:spPr>
          <a:xfrm>
            <a:off x="713232" y="1874519"/>
            <a:ext cx="5120640" cy="365760"/>
          </a:xfrm>
          <a:prstGeom prst="rect">
            <a:avLst/>
          </a:prstGeom>
          <a:noFill/>
        </p:spPr>
        <p:txBody>
          <a:bodyPr wrap="square">
            <a:spAutoFit/>
          </a:bodyPr>
          <a:lstStyle/>
          <a:p>
            <a:pPr algn="l">
              <a:lnSpc>
                <a:spcPct val="118000"/>
              </a:lnSpc>
              <a:spcAft>
                <a:spcPts val="600"/>
              </a:spcAft>
            </a:pPr>
            <a:r>
              <a:rPr sz="1200" b="1">
                <a:solidFill>
                  <a:srgbClr val="6DB3FF"/>
                </a:solidFill>
                <a:latin typeface="Segoe UI"/>
              </a:rPr>
              <a:t>THE CLAIM</a:t>
            </a:r>
          </a:p>
        </p:txBody>
      </p:sp>
      <p:sp>
        <p:nvSpPr>
          <p:cNvPr id="6" name="TextBox 5"/>
          <p:cNvSpPr txBox="1"/>
          <p:nvPr/>
        </p:nvSpPr>
        <p:spPr>
          <a:xfrm>
            <a:off x="713232" y="2286000"/>
            <a:ext cx="512064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«No engineer touches your data without your approval.»</a:t>
            </a:r>
          </a:p>
          <a:p>
            <a:pPr algn="l">
              <a:lnSpc>
                <a:spcPct val="125000"/>
              </a:lnSpc>
              <a:spcAft>
                <a:spcPts val="600"/>
              </a:spcAft>
            </a:pPr>
            <a:r>
              <a:rPr sz="1600" b="0">
                <a:solidFill>
                  <a:srgbClr val="FFFFFF"/>
                </a:solidFill>
                <a:latin typeface="Segoe UI"/>
              </a:rPr>
              <a:t>Customer Lockbox, Operator Access Control, just-in-time access, approval workflows, session recording.</a:t>
            </a:r>
          </a:p>
        </p:txBody>
      </p:sp>
      <p:sp>
        <p:nvSpPr>
          <p:cNvPr id="7" name="TextBox 6"/>
          <p:cNvSpPr txBox="1"/>
          <p:nvPr/>
        </p:nvSpPr>
        <p:spPr>
          <a:xfrm>
            <a:off x="6309360" y="1874519"/>
            <a:ext cx="5212080" cy="365760"/>
          </a:xfrm>
          <a:prstGeom prst="rect">
            <a:avLst/>
          </a:prstGeom>
          <a:noFill/>
        </p:spPr>
        <p:txBody>
          <a:bodyPr wrap="square">
            <a:spAutoFit/>
          </a:bodyPr>
          <a:lstStyle/>
          <a:p>
            <a:pPr algn="l">
              <a:lnSpc>
                <a:spcPct val="118000"/>
              </a:lnSpc>
              <a:spcAft>
                <a:spcPts val="600"/>
              </a:spcAft>
            </a:pPr>
            <a:r>
              <a:rPr sz="1200" b="1">
                <a:solidFill>
                  <a:srgbClr val="FF6B74"/>
                </a:solidFill>
                <a:latin typeface="Segoe UI"/>
              </a:rPr>
              <a:t>WHAT IT ACTUALLY DOES</a:t>
            </a:r>
          </a:p>
        </p:txBody>
      </p:sp>
      <p:sp>
        <p:nvSpPr>
          <p:cNvPr id="8" name="TextBox 7"/>
          <p:cNvSpPr txBox="1"/>
          <p:nvPr/>
        </p:nvSpPr>
        <p:spPr>
          <a:xfrm>
            <a:off x="6309360" y="2286000"/>
            <a:ext cx="521208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Governs routine support access by employees.</a:t>
            </a:r>
          </a:p>
          <a:p>
            <a:pPr algn="l">
              <a:lnSpc>
                <a:spcPct val="125000"/>
              </a:lnSpc>
              <a:spcAft>
                <a:spcPts val="600"/>
              </a:spcAft>
            </a:pPr>
            <a:r>
              <a:rPr sz="1600" b="0">
                <a:solidFill>
                  <a:srgbClr val="FFFFFF"/>
                </a:solidFill>
                <a:latin typeface="Segoe UI"/>
              </a:rPr>
              <a:t>Legal process does not arrive as a support ticket, and is not presented to you for approval.</a:t>
            </a:r>
          </a:p>
          <a:p>
            <a:pPr algn="l">
              <a:lnSpc>
                <a:spcPct val="125000"/>
              </a:lnSpc>
              <a:spcAft>
                <a:spcPts val="600"/>
              </a:spcAft>
            </a:pPr>
            <a:r>
              <a:rPr sz="1600" b="0">
                <a:solidFill>
                  <a:srgbClr val="FFFFFF"/>
                </a:solidFill>
                <a:latin typeface="Segoe UI"/>
              </a:rPr>
              <a:t>Where a gag order applies, the mechanism that would have shown you the access is precisely the one that stays silent.</a:t>
            </a:r>
          </a:p>
        </p:txBody>
      </p:sp>
      <p:sp>
        <p:nvSpPr>
          <p:cNvPr id="9" name="TextBox 8"/>
          <p:cNvSpPr txBox="1"/>
          <p:nvPr/>
        </p:nvSpPr>
        <p:spPr>
          <a:xfrm>
            <a:off x="713232" y="4754880"/>
            <a:ext cx="10789920" cy="914400"/>
          </a:xfrm>
          <a:prstGeom prst="rect">
            <a:avLst/>
          </a:prstGeom>
          <a:noFill/>
        </p:spPr>
        <p:txBody>
          <a:bodyPr wrap="square">
            <a:spAutoFit/>
          </a:bodyPr>
          <a:lstStyle/>
          <a:p>
            <a:pPr algn="l">
              <a:lnSpc>
                <a:spcPct val="120000"/>
              </a:lnSpc>
              <a:spcAft>
                <a:spcPts val="600"/>
              </a:spcAft>
            </a:pPr>
            <a:r>
              <a:rPr sz="1500" b="1">
                <a:solidFill>
                  <a:srgbClr val="5CB88A"/>
                </a:solidFill>
                <a:latin typeface="Segoe UI"/>
              </a:rPr>
              <a:t>It is an insider-risk control. It was never a legal-process control.</a:t>
            </a:r>
          </a:p>
        </p:txBody>
      </p:sp>
      <p:pic>
        <p:nvPicPr>
          <p:cNvPr id="10" name="Picture 9"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FF6B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457200"/>
          </a:xfrm>
          <a:prstGeom prst="rect">
            <a:avLst/>
          </a:prstGeom>
          <a:noFill/>
        </p:spPr>
        <p:txBody>
          <a:bodyPr wrap="square">
            <a:spAutoFit/>
          </a:bodyPr>
          <a:lstStyle/>
          <a:p>
            <a:pPr algn="l">
              <a:lnSpc>
                <a:spcPct val="118000"/>
              </a:lnSpc>
              <a:spcAft>
                <a:spcPts val="600"/>
              </a:spcAft>
            </a:pPr>
            <a:r>
              <a:rPr sz="1300" b="1">
                <a:solidFill>
                  <a:srgbClr val="FF6B74"/>
                </a:solidFill>
                <a:latin typeface="Segoe UI"/>
              </a:rPr>
              <a:t>SOVEREIGNTY WASHING</a:t>
            </a:r>
          </a:p>
        </p:txBody>
      </p:sp>
      <p:sp>
        <p:nvSpPr>
          <p:cNvPr id="4" name="TextBox 3"/>
          <p:cNvSpPr txBox="1"/>
          <p:nvPr/>
        </p:nvSpPr>
        <p:spPr>
          <a:xfrm>
            <a:off x="685800" y="868680"/>
            <a:ext cx="10881360" cy="604589"/>
          </a:xfrm>
          <a:prstGeom prst="rect">
            <a:avLst/>
          </a:prstGeom>
          <a:noFill/>
        </p:spPr>
        <p:txBody>
          <a:bodyPr wrap="square">
            <a:spAutoFit/>
          </a:bodyPr>
          <a:lstStyle/>
          <a:p>
            <a:pPr algn="l">
              <a:lnSpc>
                <a:spcPct val="118000"/>
              </a:lnSpc>
              <a:spcAft>
                <a:spcPts val="600"/>
              </a:spcAft>
            </a:pPr>
            <a:r>
              <a:rPr sz="3100" b="1" dirty="0">
                <a:solidFill>
                  <a:srgbClr val="FFFFFF"/>
                </a:solidFill>
                <a:latin typeface="Segoe UI"/>
              </a:rPr>
              <a:t>Measure </a:t>
            </a:r>
            <a:r>
              <a:rPr lang="en-US" sz="3100" b="1" dirty="0">
                <a:solidFill>
                  <a:srgbClr val="FFFFFF"/>
                </a:solidFill>
                <a:latin typeface="Segoe UI"/>
              </a:rPr>
              <a:t>5</a:t>
            </a:r>
            <a:r>
              <a:rPr sz="3100" b="1" dirty="0">
                <a:solidFill>
                  <a:srgbClr val="FFFFFF"/>
                </a:solidFill>
                <a:latin typeface="Segoe UI"/>
              </a:rPr>
              <a:t> — A separate European legal entity</a:t>
            </a:r>
          </a:p>
        </p:txBody>
      </p:sp>
      <p:sp>
        <p:nvSpPr>
          <p:cNvPr id="5" name="TextBox 4"/>
          <p:cNvSpPr txBox="1"/>
          <p:nvPr/>
        </p:nvSpPr>
        <p:spPr>
          <a:xfrm>
            <a:off x="713232" y="1874519"/>
            <a:ext cx="5120640" cy="365760"/>
          </a:xfrm>
          <a:prstGeom prst="rect">
            <a:avLst/>
          </a:prstGeom>
          <a:noFill/>
        </p:spPr>
        <p:txBody>
          <a:bodyPr wrap="square">
            <a:spAutoFit/>
          </a:bodyPr>
          <a:lstStyle/>
          <a:p>
            <a:pPr algn="l">
              <a:lnSpc>
                <a:spcPct val="118000"/>
              </a:lnSpc>
              <a:spcAft>
                <a:spcPts val="600"/>
              </a:spcAft>
            </a:pPr>
            <a:r>
              <a:rPr sz="1200" b="1">
                <a:solidFill>
                  <a:srgbClr val="6DB3FF"/>
                </a:solidFill>
                <a:latin typeface="Segoe UI"/>
              </a:rPr>
              <a:t>THE CLAIM</a:t>
            </a:r>
          </a:p>
        </p:txBody>
      </p:sp>
      <p:sp>
        <p:nvSpPr>
          <p:cNvPr id="6" name="TextBox 5"/>
          <p:cNvSpPr txBox="1"/>
          <p:nvPr/>
        </p:nvSpPr>
        <p:spPr>
          <a:xfrm>
            <a:off x="713232" y="2286000"/>
            <a:ext cx="512064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«A European company, European staff, European governance.»</a:t>
            </a:r>
          </a:p>
          <a:p>
            <a:pPr algn="l">
              <a:lnSpc>
                <a:spcPct val="125000"/>
              </a:lnSpc>
              <a:spcAft>
                <a:spcPts val="600"/>
              </a:spcAft>
            </a:pPr>
            <a:r>
              <a:rPr sz="1600" b="0">
                <a:solidFill>
                  <a:srgbClr val="FFFFFF"/>
                </a:solidFill>
                <a:latin typeface="Segoe UI"/>
              </a:rPr>
              <a:t>Dedicated EU subsidiaries for sovereign cloud offerings.</a:t>
            </a:r>
          </a:p>
        </p:txBody>
      </p:sp>
      <p:sp>
        <p:nvSpPr>
          <p:cNvPr id="7" name="TextBox 6"/>
          <p:cNvSpPr txBox="1"/>
          <p:nvPr/>
        </p:nvSpPr>
        <p:spPr>
          <a:xfrm>
            <a:off x="6309360" y="1874519"/>
            <a:ext cx="5212080" cy="365760"/>
          </a:xfrm>
          <a:prstGeom prst="rect">
            <a:avLst/>
          </a:prstGeom>
          <a:noFill/>
        </p:spPr>
        <p:txBody>
          <a:bodyPr wrap="square">
            <a:spAutoFit/>
          </a:bodyPr>
          <a:lstStyle/>
          <a:p>
            <a:pPr algn="l">
              <a:lnSpc>
                <a:spcPct val="118000"/>
              </a:lnSpc>
              <a:spcAft>
                <a:spcPts val="600"/>
              </a:spcAft>
            </a:pPr>
            <a:r>
              <a:rPr sz="1200" b="1">
                <a:solidFill>
                  <a:srgbClr val="FF6B74"/>
                </a:solidFill>
                <a:latin typeface="Segoe UI"/>
              </a:rPr>
              <a:t>WHAT IT ACTUALLY DOES</a:t>
            </a:r>
          </a:p>
        </p:txBody>
      </p:sp>
      <p:sp>
        <p:nvSpPr>
          <p:cNvPr id="8" name="TextBox 7"/>
          <p:cNvSpPr txBox="1"/>
          <p:nvPr/>
        </p:nvSpPr>
        <p:spPr>
          <a:xfrm>
            <a:off x="6309360" y="2286000"/>
            <a:ext cx="521208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Corporate separation inside the same ultimate parent is not legal separation.</a:t>
            </a:r>
          </a:p>
          <a:p>
            <a:pPr algn="l">
              <a:lnSpc>
                <a:spcPct val="125000"/>
              </a:lnSpc>
              <a:spcAft>
                <a:spcPts val="600"/>
              </a:spcAft>
            </a:pPr>
            <a:r>
              <a:rPr sz="1600" b="0">
                <a:solidFill>
                  <a:srgbClr val="FFFFFF"/>
                </a:solidFill>
                <a:latin typeface="Segoe UI"/>
              </a:rPr>
              <a:t>AWS European Sovereign Cloud GmbH: the notarised German shareholder list shows a single shareholder at 100% — A100 ROW, Inc., Wilmington, Delaware.</a:t>
            </a:r>
          </a:p>
          <a:p>
            <a:pPr algn="l">
              <a:lnSpc>
                <a:spcPct val="125000"/>
              </a:lnSpc>
              <a:spcAft>
                <a:spcPts val="600"/>
              </a:spcAft>
            </a:pPr>
            <a:r>
              <a:rPr sz="1600" b="0">
                <a:solidFill>
                  <a:srgbClr val="FFFFFF"/>
                </a:solidFill>
                <a:latin typeface="Segoe UI"/>
              </a:rPr>
              <a:t>The structure is real. The question is what the parent can be compelled to do with what it controls.</a:t>
            </a:r>
          </a:p>
        </p:txBody>
      </p:sp>
      <p:sp>
        <p:nvSpPr>
          <p:cNvPr id="9" name="TextBox 8"/>
          <p:cNvSpPr txBox="1"/>
          <p:nvPr/>
        </p:nvSpPr>
        <p:spPr>
          <a:xfrm>
            <a:off x="713232" y="4754880"/>
            <a:ext cx="10789920" cy="914400"/>
          </a:xfrm>
          <a:prstGeom prst="rect">
            <a:avLst/>
          </a:prstGeom>
          <a:noFill/>
        </p:spPr>
        <p:txBody>
          <a:bodyPr wrap="square">
            <a:spAutoFit/>
          </a:bodyPr>
          <a:lstStyle/>
          <a:p>
            <a:pPr algn="l">
              <a:lnSpc>
                <a:spcPct val="120000"/>
              </a:lnSpc>
              <a:spcAft>
                <a:spcPts val="600"/>
              </a:spcAft>
            </a:pPr>
            <a:r>
              <a:rPr sz="1500" b="1">
                <a:solidFill>
                  <a:srgbClr val="5CB88A"/>
                </a:solidFill>
                <a:latin typeface="Segoe UI"/>
              </a:rPr>
              <a:t>We read the notarised register so the claim does not rest on anyone's press release.</a:t>
            </a:r>
          </a:p>
        </p:txBody>
      </p:sp>
      <p:pic>
        <p:nvPicPr>
          <p:cNvPr id="10" name="Picture 9"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FF6B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457200"/>
          </a:xfrm>
          <a:prstGeom prst="rect">
            <a:avLst/>
          </a:prstGeom>
          <a:noFill/>
        </p:spPr>
        <p:txBody>
          <a:bodyPr wrap="square">
            <a:spAutoFit/>
          </a:bodyPr>
          <a:lstStyle/>
          <a:p>
            <a:pPr algn="l">
              <a:lnSpc>
                <a:spcPct val="118000"/>
              </a:lnSpc>
              <a:spcAft>
                <a:spcPts val="600"/>
              </a:spcAft>
            </a:pPr>
            <a:r>
              <a:rPr sz="1300" b="1">
                <a:solidFill>
                  <a:srgbClr val="FF6B74"/>
                </a:solidFill>
                <a:latin typeface="Segoe UI"/>
              </a:rPr>
              <a:t>SOVEREIGNTY WASHING</a:t>
            </a:r>
          </a:p>
        </p:txBody>
      </p:sp>
      <p:sp>
        <p:nvSpPr>
          <p:cNvPr id="4" name="TextBox 3"/>
          <p:cNvSpPr txBox="1"/>
          <p:nvPr/>
        </p:nvSpPr>
        <p:spPr>
          <a:xfrm>
            <a:off x="685800" y="868680"/>
            <a:ext cx="10881360" cy="822960"/>
          </a:xfrm>
          <a:prstGeom prst="rect">
            <a:avLst/>
          </a:prstGeom>
          <a:noFill/>
        </p:spPr>
        <p:txBody>
          <a:bodyPr wrap="square">
            <a:spAutoFit/>
          </a:bodyPr>
          <a:lstStyle/>
          <a:p>
            <a:pPr algn="l">
              <a:lnSpc>
                <a:spcPct val="118000"/>
              </a:lnSpc>
              <a:spcAft>
                <a:spcPts val="600"/>
              </a:spcAft>
            </a:pPr>
            <a:r>
              <a:rPr sz="3100" b="1">
                <a:solidFill>
                  <a:srgbClr val="FFFFFF"/>
                </a:solidFill>
                <a:latin typeface="Segoe UI"/>
              </a:rPr>
              <a:t>Google</a:t>
            </a:r>
          </a:p>
        </p:txBody>
      </p:sp>
      <p:sp>
        <p:nvSpPr>
          <p:cNvPr id="5" name="TextBox 4"/>
          <p:cNvSpPr txBox="1"/>
          <p:nvPr/>
        </p:nvSpPr>
        <p:spPr>
          <a:xfrm>
            <a:off x="713232" y="1874519"/>
            <a:ext cx="5120640" cy="365760"/>
          </a:xfrm>
          <a:prstGeom prst="rect">
            <a:avLst/>
          </a:prstGeom>
          <a:noFill/>
        </p:spPr>
        <p:txBody>
          <a:bodyPr wrap="square">
            <a:spAutoFit/>
          </a:bodyPr>
          <a:lstStyle/>
          <a:p>
            <a:pPr algn="l">
              <a:lnSpc>
                <a:spcPct val="118000"/>
              </a:lnSpc>
              <a:spcAft>
                <a:spcPts val="600"/>
              </a:spcAft>
            </a:pPr>
            <a:r>
              <a:rPr sz="1200" b="1">
                <a:solidFill>
                  <a:srgbClr val="6DB3FF"/>
                </a:solidFill>
                <a:latin typeface="Segoe UI"/>
              </a:rPr>
              <a:t>THE CLAIM</a:t>
            </a:r>
          </a:p>
        </p:txBody>
      </p:sp>
      <p:sp>
        <p:nvSpPr>
          <p:cNvPr id="6" name="TextBox 5"/>
          <p:cNvSpPr txBox="1"/>
          <p:nvPr/>
        </p:nvSpPr>
        <p:spPr>
          <a:xfrm>
            <a:off x="713232" y="2286000"/>
            <a:ext cx="512064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Assured Workloads — sovereignty controls.</a:t>
            </a:r>
          </a:p>
          <a:p>
            <a:pPr algn="l">
              <a:lnSpc>
                <a:spcPct val="125000"/>
              </a:lnSpc>
              <a:spcAft>
                <a:spcPts val="600"/>
              </a:spcAft>
            </a:pPr>
            <a:r>
              <a:rPr sz="1600" b="0">
                <a:solidFill>
                  <a:srgbClr val="FFFFFF"/>
                </a:solidFill>
                <a:latin typeface="Segoe UI"/>
              </a:rPr>
              <a:t>Sovereign Controls «by Partners», operated locally.</a:t>
            </a:r>
          </a:p>
          <a:p>
            <a:pPr algn="l">
              <a:lnSpc>
                <a:spcPct val="125000"/>
              </a:lnSpc>
              <a:spcAft>
                <a:spcPts val="600"/>
              </a:spcAft>
            </a:pPr>
            <a:r>
              <a:rPr sz="1600" b="0">
                <a:solidFill>
                  <a:srgbClr val="FFFFFF"/>
                </a:solidFill>
                <a:latin typeface="Segoe UI"/>
              </a:rPr>
              <a:t>Key Access Justifications: you see, and can deny, every key access request.</a:t>
            </a:r>
          </a:p>
          <a:p>
            <a:pPr algn="l">
              <a:lnSpc>
                <a:spcPct val="125000"/>
              </a:lnSpc>
              <a:spcAft>
                <a:spcPts val="600"/>
              </a:spcAft>
            </a:pPr>
            <a:r>
              <a:rPr sz="1600" b="0">
                <a:solidFill>
                  <a:srgbClr val="FFFFFF"/>
                </a:solidFill>
                <a:latin typeface="Segoe UI"/>
              </a:rPr>
              <a:t>Data residency and personnel-location policies.</a:t>
            </a:r>
          </a:p>
        </p:txBody>
      </p:sp>
      <p:sp>
        <p:nvSpPr>
          <p:cNvPr id="7" name="TextBox 6"/>
          <p:cNvSpPr txBox="1"/>
          <p:nvPr/>
        </p:nvSpPr>
        <p:spPr>
          <a:xfrm>
            <a:off x="6309360" y="1874519"/>
            <a:ext cx="5212080" cy="365760"/>
          </a:xfrm>
          <a:prstGeom prst="rect">
            <a:avLst/>
          </a:prstGeom>
          <a:noFill/>
        </p:spPr>
        <p:txBody>
          <a:bodyPr wrap="square">
            <a:spAutoFit/>
          </a:bodyPr>
          <a:lstStyle/>
          <a:p>
            <a:pPr algn="l">
              <a:lnSpc>
                <a:spcPct val="118000"/>
              </a:lnSpc>
              <a:spcAft>
                <a:spcPts val="600"/>
              </a:spcAft>
            </a:pPr>
            <a:r>
              <a:rPr sz="1200" b="1">
                <a:solidFill>
                  <a:srgbClr val="FF6B74"/>
                </a:solidFill>
                <a:latin typeface="Segoe UI"/>
              </a:rPr>
              <a:t>WHAT IT ACTUALLY DOES</a:t>
            </a:r>
          </a:p>
        </p:txBody>
      </p:sp>
      <p:sp>
        <p:nvSpPr>
          <p:cNvPr id="8" name="TextBox 7"/>
          <p:cNvSpPr txBox="1"/>
          <p:nvPr/>
        </p:nvSpPr>
        <p:spPr>
          <a:xfrm>
            <a:off x="6309360" y="2286000"/>
            <a:ext cx="5212080" cy="2447145"/>
          </a:xfrm>
          <a:prstGeom prst="rect">
            <a:avLst/>
          </a:prstGeom>
          <a:noFill/>
        </p:spPr>
        <p:txBody>
          <a:bodyPr wrap="square">
            <a:spAutoFit/>
          </a:bodyPr>
          <a:lstStyle/>
          <a:p>
            <a:pPr algn="l">
              <a:lnSpc>
                <a:spcPct val="125000"/>
              </a:lnSpc>
              <a:spcAft>
                <a:spcPts val="600"/>
              </a:spcAft>
            </a:pPr>
            <a:r>
              <a:rPr sz="1600" b="0" dirty="0">
                <a:solidFill>
                  <a:srgbClr val="FFFFFF"/>
                </a:solidFill>
                <a:latin typeface="Segoe UI"/>
              </a:rPr>
              <a:t>Assured Workloads is a set of organization policy constraints — real, but configuration, not immunity.</a:t>
            </a:r>
          </a:p>
          <a:p>
            <a:pPr algn="l">
              <a:lnSpc>
                <a:spcPct val="125000"/>
              </a:lnSpc>
              <a:spcAft>
                <a:spcPts val="600"/>
              </a:spcAft>
            </a:pPr>
            <a:r>
              <a:rPr sz="1600" b="0" dirty="0">
                <a:solidFill>
                  <a:srgbClr val="FFFFFF"/>
                </a:solidFill>
                <a:latin typeface="Segoe UI"/>
              </a:rPr>
              <a:t>The partner operates; Google still supplies and controls the platform.</a:t>
            </a:r>
          </a:p>
          <a:p>
            <a:pPr algn="l">
              <a:lnSpc>
                <a:spcPct val="125000"/>
              </a:lnSpc>
              <a:spcAft>
                <a:spcPts val="600"/>
              </a:spcAft>
            </a:pPr>
            <a:r>
              <a:rPr sz="1600" b="0" dirty="0">
                <a:solidFill>
                  <a:srgbClr val="FFFFFF"/>
                </a:solidFill>
                <a:latin typeface="Segoe UI"/>
              </a:rPr>
              <a:t>KAJ is the strongest control</a:t>
            </a:r>
            <a:r>
              <a:rPr lang="en-US" sz="1600" b="0" dirty="0">
                <a:solidFill>
                  <a:srgbClr val="FFFFFF"/>
                </a:solidFill>
                <a:latin typeface="Segoe UI"/>
              </a:rPr>
              <a:t> </a:t>
            </a:r>
            <a:r>
              <a:rPr sz="1600" b="0" dirty="0">
                <a:solidFill>
                  <a:srgbClr val="FFFFFF"/>
                </a:solidFill>
                <a:latin typeface="Segoe UI"/>
              </a:rPr>
              <a:t>— and it governs the technical path, not a court order to the parent.</a:t>
            </a:r>
          </a:p>
          <a:p>
            <a:pPr algn="l">
              <a:lnSpc>
                <a:spcPct val="125000"/>
              </a:lnSpc>
              <a:spcAft>
                <a:spcPts val="600"/>
              </a:spcAft>
            </a:pPr>
            <a:r>
              <a:rPr sz="1600" b="0" dirty="0">
                <a:solidFill>
                  <a:srgbClr val="FFFFFF"/>
                </a:solidFill>
                <a:latin typeface="Segoe UI"/>
              </a:rPr>
              <a:t>Residency again answers the wrong question.</a:t>
            </a:r>
          </a:p>
        </p:txBody>
      </p:sp>
      <p:sp>
        <p:nvSpPr>
          <p:cNvPr id="9" name="TextBox 8"/>
          <p:cNvSpPr txBox="1"/>
          <p:nvPr/>
        </p:nvSpPr>
        <p:spPr>
          <a:xfrm>
            <a:off x="713232" y="4754880"/>
            <a:ext cx="10789920" cy="914400"/>
          </a:xfrm>
          <a:prstGeom prst="rect">
            <a:avLst/>
          </a:prstGeom>
          <a:noFill/>
        </p:spPr>
        <p:txBody>
          <a:bodyPr wrap="square">
            <a:spAutoFit/>
          </a:bodyPr>
          <a:lstStyle/>
          <a:p>
            <a:pPr algn="l">
              <a:lnSpc>
                <a:spcPct val="120000"/>
              </a:lnSpc>
              <a:spcAft>
                <a:spcPts val="600"/>
              </a:spcAft>
            </a:pPr>
            <a:r>
              <a:rPr sz="1500" b="1">
                <a:solidFill>
                  <a:srgbClr val="5CB88A"/>
                </a:solidFill>
                <a:latin typeface="Segoe UI"/>
              </a:rPr>
              <a:t>The most honest of the four — and still not a jurisdictional answer.</a:t>
            </a:r>
          </a:p>
        </p:txBody>
      </p:sp>
      <p:sp>
        <p:nvSpPr>
          <p:cNvPr id="10" name="TextBox 9"/>
          <p:cNvSpPr txBox="1"/>
          <p:nvPr/>
        </p:nvSpPr>
        <p:spPr>
          <a:xfrm>
            <a:off x="713232" y="5852160"/>
            <a:ext cx="10241280" cy="548640"/>
          </a:xfrm>
          <a:prstGeom prst="rect">
            <a:avLst/>
          </a:prstGeom>
          <a:noFill/>
        </p:spPr>
        <p:txBody>
          <a:bodyPr wrap="square">
            <a:spAutoFit/>
          </a:bodyPr>
          <a:lstStyle/>
          <a:p>
            <a:pPr algn="l">
              <a:lnSpc>
                <a:spcPct val="118000"/>
              </a:lnSpc>
              <a:spcAft>
                <a:spcPts val="600"/>
              </a:spcAft>
            </a:pPr>
            <a:r>
              <a:rPr sz="1100" b="0">
                <a:solidFill>
                  <a:srgbClr val="9EB2C6"/>
                </a:solidFill>
                <a:latin typeface="Segoe UI"/>
              </a:rPr>
              <a:t>27.7% of Italian public bodies — 6,374 — run their official email on Google Workspace. The largest single dependency.</a:t>
            </a:r>
          </a:p>
        </p:txBody>
      </p:sp>
      <p:pic>
        <p:nvPicPr>
          <p:cNvPr id="11" name="Picture 10"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FF6B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457200"/>
          </a:xfrm>
          <a:prstGeom prst="rect">
            <a:avLst/>
          </a:prstGeom>
          <a:noFill/>
        </p:spPr>
        <p:txBody>
          <a:bodyPr wrap="square">
            <a:spAutoFit/>
          </a:bodyPr>
          <a:lstStyle/>
          <a:p>
            <a:pPr algn="l">
              <a:lnSpc>
                <a:spcPct val="118000"/>
              </a:lnSpc>
              <a:spcAft>
                <a:spcPts val="600"/>
              </a:spcAft>
            </a:pPr>
            <a:r>
              <a:rPr sz="1300" b="1">
                <a:solidFill>
                  <a:srgbClr val="FF6B74"/>
                </a:solidFill>
                <a:latin typeface="Segoe UI"/>
              </a:rPr>
              <a:t>SOVEREIGNTY WASHING</a:t>
            </a:r>
          </a:p>
        </p:txBody>
      </p:sp>
      <p:sp>
        <p:nvSpPr>
          <p:cNvPr id="4" name="TextBox 3"/>
          <p:cNvSpPr txBox="1"/>
          <p:nvPr/>
        </p:nvSpPr>
        <p:spPr>
          <a:xfrm>
            <a:off x="685800" y="868680"/>
            <a:ext cx="10881360" cy="822960"/>
          </a:xfrm>
          <a:prstGeom prst="rect">
            <a:avLst/>
          </a:prstGeom>
          <a:noFill/>
        </p:spPr>
        <p:txBody>
          <a:bodyPr wrap="square">
            <a:spAutoFit/>
          </a:bodyPr>
          <a:lstStyle/>
          <a:p>
            <a:pPr algn="l">
              <a:lnSpc>
                <a:spcPct val="118000"/>
              </a:lnSpc>
              <a:spcAft>
                <a:spcPts val="600"/>
              </a:spcAft>
            </a:pPr>
            <a:r>
              <a:rPr sz="3100" b="1">
                <a:solidFill>
                  <a:srgbClr val="FFFFFF"/>
                </a:solidFill>
                <a:latin typeface="Segoe UI"/>
              </a:rPr>
              <a:t>Amazon Web Services</a:t>
            </a:r>
          </a:p>
        </p:txBody>
      </p:sp>
      <p:sp>
        <p:nvSpPr>
          <p:cNvPr id="5" name="TextBox 4"/>
          <p:cNvSpPr txBox="1"/>
          <p:nvPr/>
        </p:nvSpPr>
        <p:spPr>
          <a:xfrm>
            <a:off x="713232" y="1874519"/>
            <a:ext cx="5120640" cy="365760"/>
          </a:xfrm>
          <a:prstGeom prst="rect">
            <a:avLst/>
          </a:prstGeom>
          <a:noFill/>
        </p:spPr>
        <p:txBody>
          <a:bodyPr wrap="square">
            <a:spAutoFit/>
          </a:bodyPr>
          <a:lstStyle/>
          <a:p>
            <a:pPr algn="l">
              <a:lnSpc>
                <a:spcPct val="118000"/>
              </a:lnSpc>
              <a:spcAft>
                <a:spcPts val="600"/>
              </a:spcAft>
            </a:pPr>
            <a:r>
              <a:rPr sz="1200" b="1">
                <a:solidFill>
                  <a:srgbClr val="6DB3FF"/>
                </a:solidFill>
                <a:latin typeface="Segoe UI"/>
              </a:rPr>
              <a:t>THE CLAIM</a:t>
            </a:r>
          </a:p>
        </p:txBody>
      </p:sp>
      <p:sp>
        <p:nvSpPr>
          <p:cNvPr id="6" name="TextBox 5"/>
          <p:cNvSpPr txBox="1"/>
          <p:nvPr/>
        </p:nvSpPr>
        <p:spPr>
          <a:xfrm>
            <a:off x="713232" y="2286000"/>
            <a:ext cx="512064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European Sovereign Cloud, a separate EU entity with EU staff.</a:t>
            </a:r>
          </a:p>
          <a:p>
            <a:pPr algn="l">
              <a:lnSpc>
                <a:spcPct val="125000"/>
              </a:lnSpc>
              <a:spcAft>
                <a:spcPts val="600"/>
              </a:spcAft>
            </a:pPr>
            <a:r>
              <a:rPr sz="1600" b="0">
                <a:solidFill>
                  <a:srgbClr val="FFFFFF"/>
                </a:solidFill>
                <a:latin typeface="Segoe UI"/>
              </a:rPr>
              <a:t>Nitro System: «AWS operators cannot access customer data.»</a:t>
            </a:r>
          </a:p>
          <a:p>
            <a:pPr algn="l">
              <a:lnSpc>
                <a:spcPct val="125000"/>
              </a:lnSpc>
              <a:spcAft>
                <a:spcPts val="600"/>
              </a:spcAft>
            </a:pPr>
            <a:r>
              <a:rPr sz="1600" b="0">
                <a:solidFill>
                  <a:srgbClr val="FFFFFF"/>
                </a:solidFill>
                <a:latin typeface="Segoe UI"/>
              </a:rPr>
              <a:t>Nitro Enclaves for isolated processing.</a:t>
            </a:r>
          </a:p>
          <a:p>
            <a:pPr algn="l">
              <a:lnSpc>
                <a:spcPct val="125000"/>
              </a:lnSpc>
              <a:spcAft>
                <a:spcPts val="600"/>
              </a:spcAft>
            </a:pPr>
            <a:r>
              <a:rPr sz="1600" b="0">
                <a:solidFill>
                  <a:srgbClr val="FFFFFF"/>
                </a:solidFill>
                <a:latin typeface="Segoe UI"/>
              </a:rPr>
              <a:t>External key management, audited by third parties.</a:t>
            </a:r>
          </a:p>
        </p:txBody>
      </p:sp>
      <p:sp>
        <p:nvSpPr>
          <p:cNvPr id="7" name="TextBox 6"/>
          <p:cNvSpPr txBox="1"/>
          <p:nvPr/>
        </p:nvSpPr>
        <p:spPr>
          <a:xfrm>
            <a:off x="6309360" y="1874519"/>
            <a:ext cx="5212080" cy="365760"/>
          </a:xfrm>
          <a:prstGeom prst="rect">
            <a:avLst/>
          </a:prstGeom>
          <a:noFill/>
        </p:spPr>
        <p:txBody>
          <a:bodyPr wrap="square">
            <a:spAutoFit/>
          </a:bodyPr>
          <a:lstStyle/>
          <a:p>
            <a:pPr algn="l">
              <a:lnSpc>
                <a:spcPct val="118000"/>
              </a:lnSpc>
              <a:spcAft>
                <a:spcPts val="600"/>
              </a:spcAft>
            </a:pPr>
            <a:r>
              <a:rPr sz="1200" b="1">
                <a:solidFill>
                  <a:srgbClr val="FF6B74"/>
                </a:solidFill>
                <a:latin typeface="Segoe UI"/>
              </a:rPr>
              <a:t>WHAT IT ACTUALLY DOES</a:t>
            </a:r>
          </a:p>
        </p:txBody>
      </p:sp>
      <p:sp>
        <p:nvSpPr>
          <p:cNvPr id="8" name="TextBox 7"/>
          <p:cNvSpPr txBox="1"/>
          <p:nvPr/>
        </p:nvSpPr>
        <p:spPr>
          <a:xfrm>
            <a:off x="6309360" y="2286000"/>
            <a:ext cx="521208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The German entity is 100% owned by A100 ROW, Inc., Wilmington, Delaware — we have the notarised shareholder list.</a:t>
            </a:r>
          </a:p>
          <a:p>
            <a:pPr algn="l">
              <a:lnSpc>
                <a:spcPct val="125000"/>
              </a:lnSpc>
              <a:spcAft>
                <a:spcPts val="600"/>
              </a:spcAft>
            </a:pPr>
            <a:r>
              <a:rPr sz="1600" b="0">
                <a:solidFill>
                  <a:srgbClr val="FFFFFF"/>
                </a:solidFill>
                <a:latin typeface="Segoe UI"/>
              </a:rPr>
              <a:t>Nitro System and Nitro Enclaves are different things; the System-level claim is regularly answered with Enclaves documentation.</a:t>
            </a:r>
          </a:p>
          <a:p>
            <a:pPr algn="l">
              <a:lnSpc>
                <a:spcPct val="125000"/>
              </a:lnSpc>
              <a:spcAft>
                <a:spcPts val="600"/>
              </a:spcAft>
            </a:pPr>
            <a:r>
              <a:rPr sz="1600" b="0">
                <a:solidFill>
                  <a:srgbClr val="FFFFFF"/>
                </a:solidFill>
                <a:latin typeface="Segoe UI"/>
              </a:rPr>
              <a:t>Corporate separation inside the same ultimate parent does not create legal separation.</a:t>
            </a:r>
          </a:p>
          <a:p>
            <a:pPr algn="l">
              <a:lnSpc>
                <a:spcPct val="125000"/>
              </a:lnSpc>
              <a:spcAft>
                <a:spcPts val="600"/>
              </a:spcAft>
            </a:pPr>
            <a:r>
              <a:rPr sz="1600" b="0">
                <a:solidFill>
                  <a:srgbClr val="FFFFFF"/>
                </a:solidFill>
                <a:latin typeface="Segoe UI"/>
              </a:rPr>
              <a:t>Audits verify the mechanism works as described — not that the company is beyond reach.</a:t>
            </a:r>
          </a:p>
        </p:txBody>
      </p:sp>
      <p:sp>
        <p:nvSpPr>
          <p:cNvPr id="9" name="TextBox 8"/>
          <p:cNvSpPr txBox="1"/>
          <p:nvPr/>
        </p:nvSpPr>
        <p:spPr>
          <a:xfrm>
            <a:off x="704088" y="5568696"/>
            <a:ext cx="10789920" cy="914400"/>
          </a:xfrm>
          <a:prstGeom prst="rect">
            <a:avLst/>
          </a:prstGeom>
          <a:noFill/>
        </p:spPr>
        <p:txBody>
          <a:bodyPr wrap="square">
            <a:spAutoFit/>
          </a:bodyPr>
          <a:lstStyle/>
          <a:p>
            <a:pPr algn="l">
              <a:lnSpc>
                <a:spcPct val="120000"/>
              </a:lnSpc>
              <a:spcAft>
                <a:spcPts val="600"/>
              </a:spcAft>
            </a:pPr>
            <a:r>
              <a:rPr sz="1500" b="1">
                <a:solidFill>
                  <a:srgbClr val="5CB88A"/>
                </a:solidFill>
                <a:latin typeface="Segoe UI"/>
              </a:rPr>
              <a:t>Ownership chain, from the notarised German commercial register: sole shareholder, 100%, Delaware.</a:t>
            </a:r>
          </a:p>
        </p:txBody>
      </p:sp>
      <p:pic>
        <p:nvPicPr>
          <p:cNvPr id="11" name="Picture 10"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FF6B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457200"/>
          </a:xfrm>
          <a:prstGeom prst="rect">
            <a:avLst/>
          </a:prstGeom>
          <a:noFill/>
        </p:spPr>
        <p:txBody>
          <a:bodyPr wrap="square">
            <a:spAutoFit/>
          </a:bodyPr>
          <a:lstStyle/>
          <a:p>
            <a:pPr algn="l">
              <a:lnSpc>
                <a:spcPct val="118000"/>
              </a:lnSpc>
              <a:spcAft>
                <a:spcPts val="600"/>
              </a:spcAft>
            </a:pPr>
            <a:r>
              <a:rPr sz="1300" b="1">
                <a:solidFill>
                  <a:srgbClr val="FF6B74"/>
                </a:solidFill>
                <a:latin typeface="Segoe UI"/>
              </a:rPr>
              <a:t>SOVEREIGNTY WASHING</a:t>
            </a:r>
          </a:p>
        </p:txBody>
      </p:sp>
      <p:sp>
        <p:nvSpPr>
          <p:cNvPr id="4" name="TextBox 3"/>
          <p:cNvSpPr txBox="1"/>
          <p:nvPr/>
        </p:nvSpPr>
        <p:spPr>
          <a:xfrm>
            <a:off x="685800" y="868680"/>
            <a:ext cx="10881360" cy="822960"/>
          </a:xfrm>
          <a:prstGeom prst="rect">
            <a:avLst/>
          </a:prstGeom>
          <a:noFill/>
        </p:spPr>
        <p:txBody>
          <a:bodyPr wrap="square">
            <a:spAutoFit/>
          </a:bodyPr>
          <a:lstStyle/>
          <a:p>
            <a:pPr algn="l">
              <a:lnSpc>
                <a:spcPct val="118000"/>
              </a:lnSpc>
              <a:spcAft>
                <a:spcPts val="600"/>
              </a:spcAft>
            </a:pPr>
            <a:r>
              <a:rPr sz="3100" b="1">
                <a:solidFill>
                  <a:srgbClr val="FFFFFF"/>
                </a:solidFill>
                <a:latin typeface="Segoe UI"/>
              </a:rPr>
              <a:t>Oracle</a:t>
            </a:r>
          </a:p>
        </p:txBody>
      </p:sp>
      <p:sp>
        <p:nvSpPr>
          <p:cNvPr id="5" name="TextBox 4"/>
          <p:cNvSpPr txBox="1"/>
          <p:nvPr/>
        </p:nvSpPr>
        <p:spPr>
          <a:xfrm>
            <a:off x="713232" y="1874519"/>
            <a:ext cx="5120640" cy="365760"/>
          </a:xfrm>
          <a:prstGeom prst="rect">
            <a:avLst/>
          </a:prstGeom>
          <a:noFill/>
        </p:spPr>
        <p:txBody>
          <a:bodyPr wrap="square">
            <a:spAutoFit/>
          </a:bodyPr>
          <a:lstStyle/>
          <a:p>
            <a:pPr algn="l">
              <a:lnSpc>
                <a:spcPct val="118000"/>
              </a:lnSpc>
              <a:spcAft>
                <a:spcPts val="600"/>
              </a:spcAft>
            </a:pPr>
            <a:r>
              <a:rPr sz="1200" b="1">
                <a:solidFill>
                  <a:srgbClr val="6DB3FF"/>
                </a:solidFill>
                <a:latin typeface="Segoe UI"/>
              </a:rPr>
              <a:t>THE CLAIM</a:t>
            </a:r>
          </a:p>
        </p:txBody>
      </p:sp>
      <p:sp>
        <p:nvSpPr>
          <p:cNvPr id="6" name="TextBox 5"/>
          <p:cNvSpPr txBox="1"/>
          <p:nvPr/>
        </p:nvSpPr>
        <p:spPr>
          <a:xfrm>
            <a:off x="713232" y="2286000"/>
            <a:ext cx="512064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Alloy — a cloud region you operate yourself.</a:t>
            </a:r>
          </a:p>
          <a:p>
            <a:pPr algn="l">
              <a:lnSpc>
                <a:spcPct val="125000"/>
              </a:lnSpc>
              <a:spcAft>
                <a:spcPts val="600"/>
              </a:spcAft>
            </a:pPr>
            <a:r>
              <a:rPr sz="1600" b="0">
                <a:solidFill>
                  <a:srgbClr val="FFFFFF"/>
                </a:solidFill>
                <a:latin typeface="Segoe UI"/>
              </a:rPr>
              <a:t>Operator Access Control: the customer approves operator sessions.</a:t>
            </a:r>
          </a:p>
          <a:p>
            <a:pPr algn="l">
              <a:lnSpc>
                <a:spcPct val="125000"/>
              </a:lnSpc>
              <a:spcAft>
                <a:spcPts val="600"/>
              </a:spcAft>
            </a:pPr>
            <a:r>
              <a:rPr sz="1600" b="0">
                <a:solidFill>
                  <a:srgbClr val="FFFFFF"/>
                </a:solidFill>
                <a:latin typeface="Segoe UI"/>
              </a:rPr>
              <a:t>Exadata Cloud@Customer — hardware on your own premises.</a:t>
            </a:r>
          </a:p>
          <a:p>
            <a:pPr algn="l">
              <a:lnSpc>
                <a:spcPct val="125000"/>
              </a:lnSpc>
              <a:spcAft>
                <a:spcPts val="600"/>
              </a:spcAft>
            </a:pPr>
            <a:r>
              <a:rPr sz="1600" b="0">
                <a:solidFill>
                  <a:srgbClr val="FFFFFF"/>
                </a:solidFill>
                <a:latin typeface="Segoe UI"/>
              </a:rPr>
              <a:t>«Your realm, your control plane.»</a:t>
            </a:r>
          </a:p>
        </p:txBody>
      </p:sp>
      <p:sp>
        <p:nvSpPr>
          <p:cNvPr id="7" name="TextBox 6"/>
          <p:cNvSpPr txBox="1"/>
          <p:nvPr/>
        </p:nvSpPr>
        <p:spPr>
          <a:xfrm>
            <a:off x="6309360" y="1874519"/>
            <a:ext cx="5212080" cy="365760"/>
          </a:xfrm>
          <a:prstGeom prst="rect">
            <a:avLst/>
          </a:prstGeom>
          <a:noFill/>
        </p:spPr>
        <p:txBody>
          <a:bodyPr wrap="square">
            <a:spAutoFit/>
          </a:bodyPr>
          <a:lstStyle/>
          <a:p>
            <a:pPr algn="l">
              <a:lnSpc>
                <a:spcPct val="118000"/>
              </a:lnSpc>
              <a:spcAft>
                <a:spcPts val="600"/>
              </a:spcAft>
            </a:pPr>
            <a:r>
              <a:rPr sz="1200" b="1">
                <a:solidFill>
                  <a:srgbClr val="FF6B74"/>
                </a:solidFill>
                <a:latin typeface="Segoe UI"/>
              </a:rPr>
              <a:t>WHAT IT ACTUALLY DOES</a:t>
            </a:r>
          </a:p>
        </p:txBody>
      </p:sp>
      <p:sp>
        <p:nvSpPr>
          <p:cNvPr id="8" name="TextBox 7"/>
          <p:cNvSpPr txBox="1"/>
          <p:nvPr/>
        </p:nvSpPr>
        <p:spPr>
          <a:xfrm>
            <a:off x="6309360" y="2286000"/>
            <a:ext cx="521208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The realm runs Oracle's software and depends on Oracle for updates and lifecycle.</a:t>
            </a:r>
          </a:p>
          <a:p>
            <a:pPr algn="l">
              <a:lnSpc>
                <a:spcPct val="125000"/>
              </a:lnSpc>
              <a:spcAft>
                <a:spcPts val="600"/>
              </a:spcAft>
            </a:pPr>
            <a:r>
              <a:rPr sz="1600" b="0">
                <a:solidFill>
                  <a:srgbClr val="FFFFFF"/>
                </a:solidFill>
                <a:latin typeface="Segoe UI"/>
              </a:rPr>
              <a:t>Approval covers routine operator sessions, not the vendor's legal obligations.</a:t>
            </a:r>
          </a:p>
          <a:p>
            <a:pPr algn="l">
              <a:lnSpc>
                <a:spcPct val="125000"/>
              </a:lnSpc>
              <a:spcAft>
                <a:spcPts val="600"/>
              </a:spcAft>
            </a:pPr>
            <a:r>
              <a:rPr sz="1600" b="0">
                <a:solidFill>
                  <a:srgbClr val="FFFFFF"/>
                </a:solidFill>
                <a:latin typeface="Segoe UI"/>
              </a:rPr>
              <a:t>Hardware on-premises still runs a stack you do not control and cannot fork.</a:t>
            </a:r>
          </a:p>
          <a:p>
            <a:pPr algn="l">
              <a:lnSpc>
                <a:spcPct val="125000"/>
              </a:lnSpc>
              <a:spcAft>
                <a:spcPts val="600"/>
              </a:spcAft>
            </a:pPr>
            <a:r>
              <a:rPr sz="1600" b="0">
                <a:solidFill>
                  <a:srgbClr val="FFFFFF"/>
                </a:solidFill>
                <a:latin typeface="Segoe UI"/>
              </a:rPr>
              <a:t>In the PSN catalogue, not all services sit in PSN datacentres — some remain the vendor's.</a:t>
            </a:r>
          </a:p>
        </p:txBody>
      </p:sp>
      <p:sp>
        <p:nvSpPr>
          <p:cNvPr id="9" name="TextBox 8"/>
          <p:cNvSpPr txBox="1"/>
          <p:nvPr/>
        </p:nvSpPr>
        <p:spPr>
          <a:xfrm>
            <a:off x="713232" y="5285232"/>
            <a:ext cx="10789920" cy="914400"/>
          </a:xfrm>
          <a:prstGeom prst="rect">
            <a:avLst/>
          </a:prstGeom>
          <a:noFill/>
        </p:spPr>
        <p:txBody>
          <a:bodyPr wrap="square">
            <a:spAutoFit/>
          </a:bodyPr>
          <a:lstStyle/>
          <a:p>
            <a:pPr algn="l">
              <a:lnSpc>
                <a:spcPct val="120000"/>
              </a:lnSpc>
              <a:spcAft>
                <a:spcPts val="600"/>
              </a:spcAft>
            </a:pPr>
            <a:r>
              <a:rPr sz="1500" b="1">
                <a:solidFill>
                  <a:srgbClr val="5CB88A"/>
                </a:solidFill>
                <a:latin typeface="Segoe UI"/>
              </a:rPr>
              <a:t>Physical location is the most persuasive illusion of the four, and the least relevant.</a:t>
            </a:r>
          </a:p>
        </p:txBody>
      </p:sp>
      <p:sp>
        <p:nvSpPr>
          <p:cNvPr id="10" name="TextBox 9"/>
          <p:cNvSpPr txBox="1"/>
          <p:nvPr/>
        </p:nvSpPr>
        <p:spPr>
          <a:xfrm>
            <a:off x="713232" y="5852160"/>
            <a:ext cx="10241280" cy="548640"/>
          </a:xfrm>
          <a:prstGeom prst="rect">
            <a:avLst/>
          </a:prstGeom>
          <a:noFill/>
        </p:spPr>
        <p:txBody>
          <a:bodyPr wrap="square">
            <a:spAutoFit/>
          </a:bodyPr>
          <a:lstStyle/>
          <a:p>
            <a:pPr algn="l">
              <a:lnSpc>
                <a:spcPct val="118000"/>
              </a:lnSpc>
              <a:spcAft>
                <a:spcPts val="600"/>
              </a:spcAft>
            </a:pPr>
            <a:r>
              <a:rPr sz="1100" b="0">
                <a:solidFill>
                  <a:srgbClr val="9EB2C6"/>
                </a:solidFill>
                <a:latin typeface="Segoe UI"/>
              </a:rPr>
              <a:t>Also relevant: none of these vendors accepts the three SecNumCloud requirements.</a:t>
            </a:r>
          </a:p>
        </p:txBody>
      </p:sp>
      <p:pic>
        <p:nvPicPr>
          <p:cNvPr id="11" name="Picture 10"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FF6B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457200"/>
          </a:xfrm>
          <a:prstGeom prst="rect">
            <a:avLst/>
          </a:prstGeom>
          <a:noFill/>
        </p:spPr>
        <p:txBody>
          <a:bodyPr wrap="square">
            <a:spAutoFit/>
          </a:bodyPr>
          <a:lstStyle/>
          <a:p>
            <a:pPr algn="l">
              <a:lnSpc>
                <a:spcPct val="118000"/>
              </a:lnSpc>
              <a:spcAft>
                <a:spcPts val="600"/>
              </a:spcAft>
            </a:pPr>
            <a:r>
              <a:rPr sz="1300" b="1">
                <a:solidFill>
                  <a:srgbClr val="FF6B74"/>
                </a:solidFill>
                <a:latin typeface="Segoe UI"/>
              </a:rPr>
              <a:t>SOVEREIGNTY WASHING</a:t>
            </a:r>
          </a:p>
        </p:txBody>
      </p:sp>
      <p:sp>
        <p:nvSpPr>
          <p:cNvPr id="4" name="TextBox 3"/>
          <p:cNvSpPr txBox="1"/>
          <p:nvPr/>
        </p:nvSpPr>
        <p:spPr>
          <a:xfrm>
            <a:off x="685800" y="868680"/>
            <a:ext cx="10881360" cy="822960"/>
          </a:xfrm>
          <a:prstGeom prst="rect">
            <a:avLst/>
          </a:prstGeom>
          <a:noFill/>
        </p:spPr>
        <p:txBody>
          <a:bodyPr wrap="square">
            <a:spAutoFit/>
          </a:bodyPr>
          <a:lstStyle/>
          <a:p>
            <a:pPr algn="l">
              <a:lnSpc>
                <a:spcPct val="118000"/>
              </a:lnSpc>
              <a:spcAft>
                <a:spcPts val="600"/>
              </a:spcAft>
            </a:pPr>
            <a:r>
              <a:rPr sz="3100" b="1">
                <a:solidFill>
                  <a:srgbClr val="FFFFFF"/>
                </a:solidFill>
                <a:latin typeface="Segoe UI"/>
              </a:rPr>
              <a:t>Microsoft</a:t>
            </a:r>
          </a:p>
        </p:txBody>
      </p:sp>
      <p:sp>
        <p:nvSpPr>
          <p:cNvPr id="5" name="TextBox 4"/>
          <p:cNvSpPr txBox="1"/>
          <p:nvPr/>
        </p:nvSpPr>
        <p:spPr>
          <a:xfrm>
            <a:off x="713232" y="1874519"/>
            <a:ext cx="5120640" cy="365760"/>
          </a:xfrm>
          <a:prstGeom prst="rect">
            <a:avLst/>
          </a:prstGeom>
          <a:noFill/>
        </p:spPr>
        <p:txBody>
          <a:bodyPr wrap="square">
            <a:spAutoFit/>
          </a:bodyPr>
          <a:lstStyle/>
          <a:p>
            <a:pPr algn="l">
              <a:lnSpc>
                <a:spcPct val="118000"/>
              </a:lnSpc>
              <a:spcAft>
                <a:spcPts val="600"/>
              </a:spcAft>
            </a:pPr>
            <a:r>
              <a:rPr sz="1200" b="1">
                <a:solidFill>
                  <a:srgbClr val="6DB3FF"/>
                </a:solidFill>
                <a:latin typeface="Segoe UI"/>
              </a:rPr>
              <a:t>THE CLAIM</a:t>
            </a:r>
          </a:p>
        </p:txBody>
      </p:sp>
      <p:sp>
        <p:nvSpPr>
          <p:cNvPr id="6" name="TextBox 5"/>
          <p:cNvSpPr txBox="1"/>
          <p:nvPr/>
        </p:nvSpPr>
        <p:spPr>
          <a:xfrm>
            <a:off x="713232" y="2286000"/>
            <a:ext cx="512064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EU Data Boundary — data stays in Europe.</a:t>
            </a:r>
          </a:p>
          <a:p>
            <a:pPr algn="l">
              <a:lnSpc>
                <a:spcPct val="125000"/>
              </a:lnSpc>
              <a:spcAft>
                <a:spcPts val="600"/>
              </a:spcAft>
            </a:pPr>
            <a:r>
              <a:rPr sz="1600" b="0">
                <a:solidFill>
                  <a:srgbClr val="FFFFFF"/>
                </a:solidFill>
                <a:latin typeface="Segoe UI"/>
              </a:rPr>
              <a:t>Customer Lockbox and approval workflows.</a:t>
            </a:r>
          </a:p>
          <a:p>
            <a:pPr algn="l">
              <a:lnSpc>
                <a:spcPct val="125000"/>
              </a:lnSpc>
              <a:spcAft>
                <a:spcPts val="600"/>
              </a:spcAft>
            </a:pPr>
            <a:r>
              <a:rPr sz="1600" b="0">
                <a:solidFill>
                  <a:srgbClr val="FFFFFF"/>
                </a:solidFill>
                <a:latin typeface="Segoe UI"/>
              </a:rPr>
              <a:t>«Sovereign Cloud», operated with local partners.</a:t>
            </a:r>
          </a:p>
          <a:p>
            <a:pPr algn="l">
              <a:lnSpc>
                <a:spcPct val="125000"/>
              </a:lnSpc>
              <a:spcAft>
                <a:spcPts val="600"/>
              </a:spcAft>
            </a:pPr>
            <a:r>
              <a:rPr sz="1600" b="0">
                <a:solidFill>
                  <a:srgbClr val="FFFFFF"/>
                </a:solidFill>
                <a:latin typeface="Segoe UI"/>
              </a:rPr>
              <a:t>Customer-managed keys.</a:t>
            </a:r>
          </a:p>
        </p:txBody>
      </p:sp>
      <p:sp>
        <p:nvSpPr>
          <p:cNvPr id="7" name="TextBox 6"/>
          <p:cNvSpPr txBox="1"/>
          <p:nvPr/>
        </p:nvSpPr>
        <p:spPr>
          <a:xfrm>
            <a:off x="6309360" y="1874519"/>
            <a:ext cx="5212080" cy="365760"/>
          </a:xfrm>
          <a:prstGeom prst="rect">
            <a:avLst/>
          </a:prstGeom>
          <a:noFill/>
        </p:spPr>
        <p:txBody>
          <a:bodyPr wrap="square">
            <a:spAutoFit/>
          </a:bodyPr>
          <a:lstStyle/>
          <a:p>
            <a:pPr algn="l">
              <a:lnSpc>
                <a:spcPct val="118000"/>
              </a:lnSpc>
              <a:spcAft>
                <a:spcPts val="600"/>
              </a:spcAft>
            </a:pPr>
            <a:r>
              <a:rPr sz="1200" b="1">
                <a:solidFill>
                  <a:srgbClr val="FF6B74"/>
                </a:solidFill>
                <a:latin typeface="Segoe UI"/>
              </a:rPr>
              <a:t>WHAT IT ACTUALLY DOES</a:t>
            </a:r>
          </a:p>
        </p:txBody>
      </p:sp>
      <p:sp>
        <p:nvSpPr>
          <p:cNvPr id="8" name="TextBox 7"/>
          <p:cNvSpPr txBox="1"/>
          <p:nvPr/>
        </p:nvSpPr>
        <p:spPr>
          <a:xfrm>
            <a:off x="6309360" y="2286000"/>
            <a:ext cx="5212080" cy="2194560"/>
          </a:xfrm>
          <a:prstGeom prst="rect">
            <a:avLst/>
          </a:prstGeom>
          <a:noFill/>
        </p:spPr>
        <p:txBody>
          <a:bodyPr wrap="square">
            <a:spAutoFit/>
          </a:bodyPr>
          <a:lstStyle/>
          <a:p>
            <a:pPr algn="l">
              <a:lnSpc>
                <a:spcPct val="125000"/>
              </a:lnSpc>
              <a:spcAft>
                <a:spcPts val="600"/>
              </a:spcAft>
            </a:pPr>
            <a:r>
              <a:rPr sz="1600" b="0">
                <a:solidFill>
                  <a:srgbClr val="FFFFFF"/>
                </a:solidFill>
                <a:latin typeface="Segoe UI"/>
              </a:rPr>
              <a:t>Residency ≠ jurisdiction: §2713 follows the company.</a:t>
            </a:r>
          </a:p>
          <a:p>
            <a:pPr algn="l">
              <a:lnSpc>
                <a:spcPct val="125000"/>
              </a:lnSpc>
              <a:spcAft>
                <a:spcPts val="600"/>
              </a:spcAft>
            </a:pPr>
            <a:r>
              <a:rPr sz="1600" b="0">
                <a:solidFill>
                  <a:srgbClr val="FFFFFF"/>
                </a:solidFill>
                <a:latin typeface="Segoe UI"/>
              </a:rPr>
              <a:t>Lockbox governs support access, not legal process.</a:t>
            </a:r>
          </a:p>
          <a:p>
            <a:pPr algn="l">
              <a:lnSpc>
                <a:spcPct val="125000"/>
              </a:lnSpc>
              <a:spcAft>
                <a:spcPts val="600"/>
              </a:spcAft>
            </a:pPr>
            <a:r>
              <a:rPr sz="1600" b="0">
                <a:solidFill>
                  <a:srgbClr val="FFFFFF"/>
                </a:solidFill>
                <a:latin typeface="Segoe UI"/>
              </a:rPr>
              <a:t>Partner operation leaves the control plane and the software with Microsoft.</a:t>
            </a:r>
          </a:p>
          <a:p>
            <a:pPr algn="l">
              <a:lnSpc>
                <a:spcPct val="125000"/>
              </a:lnSpc>
              <a:spcAft>
                <a:spcPts val="600"/>
              </a:spcAft>
            </a:pPr>
            <a:r>
              <a:rPr sz="1600" b="0">
                <a:solidFill>
                  <a:srgbClr val="FFFFFF"/>
                </a:solidFill>
                <a:latin typeface="Segoe UI"/>
              </a:rPr>
              <a:t>Keys held in the same legal estate can be compelled.</a:t>
            </a:r>
          </a:p>
        </p:txBody>
      </p:sp>
      <p:sp>
        <p:nvSpPr>
          <p:cNvPr id="9" name="TextBox 8"/>
          <p:cNvSpPr txBox="1"/>
          <p:nvPr/>
        </p:nvSpPr>
        <p:spPr>
          <a:xfrm>
            <a:off x="713232" y="4288536"/>
            <a:ext cx="10789920" cy="914400"/>
          </a:xfrm>
          <a:prstGeom prst="rect">
            <a:avLst/>
          </a:prstGeom>
          <a:noFill/>
        </p:spPr>
        <p:txBody>
          <a:bodyPr wrap="square">
            <a:spAutoFit/>
          </a:bodyPr>
          <a:lstStyle/>
          <a:p>
            <a:pPr algn="l">
              <a:lnSpc>
                <a:spcPct val="120000"/>
              </a:lnSpc>
              <a:spcAft>
                <a:spcPts val="600"/>
              </a:spcAft>
            </a:pPr>
            <a:r>
              <a:rPr sz="1500" b="1">
                <a:solidFill>
                  <a:srgbClr val="5CB88A"/>
                </a:solidFill>
                <a:latin typeface="Segoe UI"/>
              </a:rPr>
              <a:t>Their own witness, under oath, June 2025: «I cannot guarantee it.»</a:t>
            </a:r>
          </a:p>
        </p:txBody>
      </p:sp>
      <p:sp>
        <p:nvSpPr>
          <p:cNvPr id="10" name="TextBox 9"/>
          <p:cNvSpPr txBox="1"/>
          <p:nvPr/>
        </p:nvSpPr>
        <p:spPr>
          <a:xfrm>
            <a:off x="713232" y="5852160"/>
            <a:ext cx="10241280" cy="548640"/>
          </a:xfrm>
          <a:prstGeom prst="rect">
            <a:avLst/>
          </a:prstGeom>
          <a:noFill/>
        </p:spPr>
        <p:txBody>
          <a:bodyPr wrap="square">
            <a:spAutoFit/>
          </a:bodyPr>
          <a:lstStyle/>
          <a:p>
            <a:pPr algn="l">
              <a:lnSpc>
                <a:spcPct val="118000"/>
              </a:lnSpc>
              <a:spcAft>
                <a:spcPts val="600"/>
              </a:spcAft>
            </a:pPr>
            <a:r>
              <a:rPr sz="1100" b="0">
                <a:solidFill>
                  <a:srgbClr val="9EB2C6"/>
                </a:solidFill>
                <a:latin typeface="Segoe UI"/>
              </a:rPr>
              <a:t>18.3% of Italian public bodies — 4,203 — run their official email on Microsoft 365.</a:t>
            </a:r>
          </a:p>
        </p:txBody>
      </p:sp>
      <p:pic>
        <p:nvPicPr>
          <p:cNvPr id="11" name="Picture 10" descr="simbolo.png"/>
          <p:cNvPicPr>
            <a:picLocks noChangeAspect="1"/>
          </p:cNvPicPr>
          <p:nvPr/>
        </p:nvPicPr>
        <p:blipFill>
          <a:blip r:embed="rId2"/>
          <a:stretch>
            <a:fillRect/>
          </a:stretch>
        </p:blipFill>
        <p:spPr>
          <a:xfrm>
            <a:off x="11213287" y="5971032"/>
            <a:ext cx="566928" cy="566928"/>
          </a:xfrm>
          <a:prstGeom prst="rect">
            <a:avLst/>
          </a:prstGeom>
        </p:spPr>
      </p:pic>
      <p:sp>
        <p:nvSpPr>
          <p:cNvPr id="13" name="TextBox 12">
            <a:extLst>
              <a:ext uri="{FF2B5EF4-FFF2-40B4-BE49-F238E27FC236}">
                <a16:creationId xmlns:a16="http://schemas.microsoft.com/office/drawing/2014/main" id="{EF28FC97-0370-D0BA-9F35-758215DC17B2}"/>
              </a:ext>
            </a:extLst>
          </p:cNvPr>
          <p:cNvSpPr txBox="1"/>
          <p:nvPr/>
        </p:nvSpPr>
        <p:spPr>
          <a:xfrm>
            <a:off x="728472" y="4971288"/>
            <a:ext cx="10789920" cy="343620"/>
          </a:xfrm>
          <a:prstGeom prst="rect">
            <a:avLst/>
          </a:prstGeom>
          <a:noFill/>
        </p:spPr>
        <p:txBody>
          <a:bodyPr wrap="square">
            <a:spAutoFit/>
          </a:bodyPr>
          <a:lstStyle/>
          <a:p>
            <a:pPr algn="l">
              <a:lnSpc>
                <a:spcPct val="120000"/>
              </a:lnSpc>
              <a:spcAft>
                <a:spcPts val="600"/>
              </a:spcAft>
            </a:pPr>
            <a:r>
              <a:rPr lang="en-US" sz="1500" b="1" dirty="0">
                <a:solidFill>
                  <a:srgbClr val="FFC000"/>
                </a:solidFill>
                <a:latin typeface="Segoe UI"/>
              </a:rPr>
              <a:t>The only one that deserve a merit: Effective sovereign deployment in China and France (as a Cloud software provider)</a:t>
            </a:r>
            <a:endParaRPr sz="1500" b="1" dirty="0">
              <a:solidFill>
                <a:srgbClr val="FFC000"/>
              </a:solidFill>
              <a:latin typeface="Segoe U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And this is where the national cloud programme lands</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The Italian case, in one slide</a:t>
            </a:r>
          </a:p>
        </p:txBody>
      </p:sp>
      <p:sp>
        <p:nvSpPr>
          <p:cNvPr id="5" name="TextBox 4"/>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500" b="0" dirty="0">
                <a:solidFill>
                  <a:srgbClr val="FFFFFF"/>
                </a:solidFill>
                <a:latin typeface="Segoe UI"/>
              </a:rPr>
              <a:t>**PSN — Polo </a:t>
            </a:r>
            <a:r>
              <a:rPr sz="1500" b="0" dirty="0" err="1">
                <a:solidFill>
                  <a:srgbClr val="FFFFFF"/>
                </a:solidFill>
                <a:latin typeface="Segoe UI"/>
              </a:rPr>
              <a:t>Strategico</a:t>
            </a:r>
            <a:r>
              <a:rPr sz="1500" b="0" dirty="0">
                <a:solidFill>
                  <a:srgbClr val="FFFFFF"/>
                </a:solidFill>
                <a:latin typeface="Segoe UI"/>
              </a:rPr>
              <a:t> Nazionale.** Italy's answer: consolidate public administration onto a national strategic hub. The concession is held by a consortium of four Italian companies — **CDP Equity, TIM (lead), </a:t>
            </a:r>
            <a:r>
              <a:rPr sz="1500" b="0" dirty="0" err="1">
                <a:solidFill>
                  <a:srgbClr val="FFFFFF"/>
                </a:solidFill>
                <a:latin typeface="Segoe UI"/>
              </a:rPr>
              <a:t>Sogei</a:t>
            </a:r>
            <a:r>
              <a:rPr sz="1500" b="0" dirty="0">
                <a:solidFill>
                  <a:srgbClr val="FFFFFF"/>
                </a:solidFill>
                <a:latin typeface="Segoe UI"/>
              </a:rPr>
              <a:t> and Leonardo**.</a:t>
            </a:r>
          </a:p>
          <a:p>
            <a:pPr algn="l">
              <a:lnSpc>
                <a:spcPct val="128000"/>
              </a:lnSpc>
              <a:spcAft>
                <a:spcPts val="1100"/>
              </a:spcAft>
            </a:pPr>
            <a:endParaRPr sz="1500" b="0" dirty="0">
              <a:solidFill>
                <a:srgbClr val="FFFFFF"/>
              </a:solidFill>
              <a:latin typeface="Segoe UI"/>
            </a:endParaRPr>
          </a:p>
          <a:p>
            <a:pPr algn="l">
              <a:lnSpc>
                <a:spcPct val="128000"/>
              </a:lnSpc>
              <a:spcAft>
                <a:spcPts val="1100"/>
              </a:spcAft>
            </a:pPr>
            <a:r>
              <a:rPr sz="1500" b="0" dirty="0">
                <a:solidFill>
                  <a:srgbClr val="FFFFFF"/>
                </a:solidFill>
                <a:latin typeface="Segoe UI"/>
              </a:rPr>
              <a:t>**Give it its due.** </a:t>
            </a:r>
            <a:r>
              <a:rPr sz="1500" b="0" dirty="0" err="1">
                <a:solidFill>
                  <a:srgbClr val="FFFFFF"/>
                </a:solidFill>
                <a:latin typeface="Segoe UI"/>
              </a:rPr>
              <a:t>AgID</a:t>
            </a:r>
            <a:r>
              <a:rPr sz="1500" b="0" dirty="0">
                <a:solidFill>
                  <a:srgbClr val="FFFFFF"/>
                </a:solidFill>
                <a:latin typeface="Segoe UI"/>
              </a:rPr>
              <a:t> found 95% of the public server rooms it surveyed deficient in security and reliability. Consolidating them was necessary and long overdue, and the </a:t>
            </a:r>
            <a:r>
              <a:rPr sz="1500" b="0" dirty="0" err="1">
                <a:solidFill>
                  <a:srgbClr val="FFFFFF"/>
                </a:solidFill>
                <a:latin typeface="Segoe UI"/>
              </a:rPr>
              <a:t>programme</a:t>
            </a:r>
            <a:r>
              <a:rPr sz="1500" b="0" dirty="0">
                <a:solidFill>
                  <a:srgbClr val="FFFFFF"/>
                </a:solidFill>
                <a:latin typeface="Segoe UI"/>
              </a:rPr>
              <a:t> genuinely improves on the basement </a:t>
            </a:r>
            <a:r>
              <a:rPr sz="1500" b="0" dirty="0" err="1">
                <a:solidFill>
                  <a:srgbClr val="FFFFFF"/>
                </a:solidFill>
                <a:latin typeface="Segoe UI"/>
              </a:rPr>
              <a:t>datacentre</a:t>
            </a:r>
            <a:r>
              <a:rPr sz="1500" b="0" dirty="0">
                <a:solidFill>
                  <a:srgbClr val="FFFFFF"/>
                </a:solidFill>
                <a:latin typeface="Segoe UI"/>
              </a:rPr>
              <a:t>.</a:t>
            </a:r>
          </a:p>
          <a:p>
            <a:pPr algn="l">
              <a:lnSpc>
                <a:spcPct val="128000"/>
              </a:lnSpc>
              <a:spcAft>
                <a:spcPts val="1100"/>
              </a:spcAft>
            </a:pPr>
            <a:endParaRPr sz="1500" b="0" dirty="0">
              <a:solidFill>
                <a:srgbClr val="FFFFFF"/>
              </a:solidFill>
              <a:latin typeface="Segoe UI"/>
            </a:endParaRPr>
          </a:p>
          <a:p>
            <a:pPr algn="l">
              <a:lnSpc>
                <a:spcPct val="128000"/>
              </a:lnSpc>
              <a:spcAft>
                <a:spcPts val="1100"/>
              </a:spcAft>
            </a:pPr>
            <a:r>
              <a:rPr sz="1500" b="0" dirty="0">
                <a:solidFill>
                  <a:srgbClr val="FFFFFF"/>
                </a:solidFill>
                <a:latin typeface="Segoe UI"/>
              </a:rPr>
              <a:t>**But on sovereignty it is as far from the goal as it gets.** The cloud services sold through it are Microsoft, Google, AWS and Oracle — resold by Italian companies with no sovereignty leverage over any of them, reportedly on intermediation-level margins.</a:t>
            </a:r>
          </a:p>
          <a:p>
            <a:pPr algn="l">
              <a:lnSpc>
                <a:spcPct val="128000"/>
              </a:lnSpc>
              <a:spcAft>
                <a:spcPts val="1100"/>
              </a:spcAft>
            </a:pPr>
            <a:r>
              <a:rPr sz="1500" b="0" dirty="0">
                <a:solidFill>
                  <a:srgbClr val="FFFFFF"/>
                </a:solidFill>
                <a:latin typeface="Segoe UI"/>
              </a:rPr>
              <a:t>**«Sovereignty» appears 31 times in the commercial documents and 0 times in the 86 pages of the concession and technical specifications.** None of </a:t>
            </a:r>
            <a:r>
              <a:rPr sz="1500" b="0" dirty="0" err="1">
                <a:solidFill>
                  <a:srgbClr val="FFFFFF"/>
                </a:solidFill>
                <a:latin typeface="Segoe UI"/>
              </a:rPr>
              <a:t>SecNumCloud's</a:t>
            </a:r>
            <a:r>
              <a:rPr sz="1500" b="0" dirty="0">
                <a:solidFill>
                  <a:srgbClr val="FFFFFF"/>
                </a:solidFill>
                <a:latin typeface="Segoe UI"/>
              </a:rPr>
              <a:t> three requirements is imposed on any supplier.</a:t>
            </a:r>
          </a:p>
        </p:txBody>
      </p:sp>
      <p:pic>
        <p:nvPicPr>
          <p:cNvPr id="7" name="Picture 6"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What we are asking public bodies to do</a:t>
            </a:r>
          </a:p>
        </p:txBody>
      </p:sp>
      <p:sp>
        <p:nvSpPr>
          <p:cNvPr id="4" name="TextBox 3"/>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Actionable</a:t>
            </a:r>
          </a:p>
        </p:txBody>
      </p:sp>
      <p:sp>
        <p:nvSpPr>
          <p:cNvPr id="5" name="TextBox 4"/>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800" b="0">
                <a:solidFill>
                  <a:srgbClr val="FFFFFF"/>
                </a:solidFill>
                <a:latin typeface="Segoe UI"/>
              </a:rPr>
              <a:t>**Know your own position.** Every body has a page on mxmap.it. Most have never looked.</a:t>
            </a:r>
          </a:p>
          <a:p>
            <a:pPr algn="l">
              <a:lnSpc>
                <a:spcPct val="128000"/>
              </a:lnSpc>
              <a:spcAft>
                <a:spcPts val="1100"/>
              </a:spcAft>
            </a:pPr>
            <a:r>
              <a:rPr sz="1800" b="0">
                <a:solidFill>
                  <a:srgbClr val="FFFFFF"/>
                </a:solidFill>
                <a:latin typeface="Segoe UI"/>
              </a:rPr>
              <a:t>**Put jurisdiction in the risk assessment.** It is a supplier risk under NIS2, and it is almost universally missing.</a:t>
            </a:r>
          </a:p>
          <a:p>
            <a:pPr algn="l">
              <a:lnSpc>
                <a:spcPct val="128000"/>
              </a:lnSpc>
              <a:spcAft>
                <a:spcPts val="1100"/>
              </a:spcAft>
            </a:pPr>
            <a:r>
              <a:rPr sz="1800" b="0">
                <a:solidFill>
                  <a:srgbClr val="FFFFFF"/>
                </a:solidFill>
                <a:latin typeface="Segoe UI"/>
              </a:rPr>
              <a:t>**Write it into the tender.** The instrument that reaches a foreign provider is not sanctions or golden power — it is the procurement requirement. France proved it can be drafted.</a:t>
            </a:r>
          </a:p>
          <a:p>
            <a:pPr algn="l">
              <a:lnSpc>
                <a:spcPct val="128000"/>
              </a:lnSpc>
              <a:spcAft>
                <a:spcPts val="1100"/>
              </a:spcAft>
            </a:pPr>
            <a:r>
              <a:rPr sz="1800" b="0">
                <a:solidFill>
                  <a:srgbClr val="FFFFFF"/>
                </a:solidFill>
                <a:latin typeface="Segoe UI"/>
              </a:rPr>
              <a:t>**Self-hosting and free software are a real option** for a large share of these workloads, and 13.5% of Italian bodies already do it.</a:t>
            </a:r>
          </a:p>
        </p:txBody>
      </p:sp>
      <p:pic>
        <p:nvPicPr>
          <p:cNvPr id="6" name="Picture 5" descr="simbolo.png"/>
          <p:cNvPicPr>
            <a:picLocks noChangeAspect="1"/>
          </p:cNvPicPr>
          <p:nvPr/>
        </p:nvPicPr>
        <p:blipFill>
          <a:blip r:embed="rId2"/>
          <a:stretch>
            <a:fillRect/>
          </a:stretch>
        </p:blipFill>
        <p:spPr>
          <a:xfrm>
            <a:off x="11213287" y="5971032"/>
            <a:ext cx="566928" cy="56692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a:extLst>
            <a:ext uri="{FF2B5EF4-FFF2-40B4-BE49-F238E27FC236}">
              <a16:creationId xmlns:a16="http://schemas.microsoft.com/office/drawing/2014/main" id="{126D2CB0-E21F-FE12-E829-5702BC58526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4966684-8531-837E-2702-BBB7031406A0}"/>
              </a:ext>
            </a:extLst>
          </p:cNvPr>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C79C60E0-205F-8123-E237-651EEE1BE40B}"/>
              </a:ext>
            </a:extLst>
          </p:cNvPr>
          <p:cNvSpPr txBox="1"/>
          <p:nvPr/>
        </p:nvSpPr>
        <p:spPr>
          <a:xfrm>
            <a:off x="685800" y="502920"/>
            <a:ext cx="10881360" cy="914400"/>
          </a:xfrm>
          <a:prstGeom prst="rect">
            <a:avLst/>
          </a:prstGeom>
          <a:noFill/>
        </p:spPr>
        <p:txBody>
          <a:bodyPr wrap="square">
            <a:spAutoFit/>
          </a:bodyPr>
          <a:lstStyle/>
          <a:p>
            <a:pPr algn="l">
              <a:lnSpc>
                <a:spcPct val="118000"/>
              </a:lnSpc>
              <a:spcAft>
                <a:spcPts val="600"/>
              </a:spcAft>
            </a:pPr>
            <a:r>
              <a:rPr sz="2900" b="1">
                <a:solidFill>
                  <a:srgbClr val="FFFFFF"/>
                </a:solidFill>
                <a:latin typeface="Segoe UI"/>
              </a:rPr>
              <a:t>What we are asking public bodies to do</a:t>
            </a:r>
          </a:p>
        </p:txBody>
      </p:sp>
      <p:sp>
        <p:nvSpPr>
          <p:cNvPr id="4" name="TextBox 3">
            <a:extLst>
              <a:ext uri="{FF2B5EF4-FFF2-40B4-BE49-F238E27FC236}">
                <a16:creationId xmlns:a16="http://schemas.microsoft.com/office/drawing/2014/main" id="{C2EDBC64-A3BE-4366-1BEE-A7D1B634CEAC}"/>
              </a:ext>
            </a:extLst>
          </p:cNvPr>
          <p:cNvSpPr txBox="1"/>
          <p:nvPr/>
        </p:nvSpPr>
        <p:spPr>
          <a:xfrm>
            <a:off x="713232" y="1371600"/>
            <a:ext cx="10789920" cy="548640"/>
          </a:xfrm>
          <a:prstGeom prst="rect">
            <a:avLst/>
          </a:prstGeom>
          <a:noFill/>
        </p:spPr>
        <p:txBody>
          <a:bodyPr wrap="square">
            <a:spAutoFit/>
          </a:bodyPr>
          <a:lstStyle/>
          <a:p>
            <a:pPr algn="l">
              <a:lnSpc>
                <a:spcPct val="118000"/>
              </a:lnSpc>
              <a:spcAft>
                <a:spcPts val="600"/>
              </a:spcAft>
            </a:pPr>
            <a:r>
              <a:rPr sz="1500" b="0">
                <a:solidFill>
                  <a:srgbClr val="6DB3FF"/>
                </a:solidFill>
                <a:latin typeface="Segoe UI"/>
              </a:rPr>
              <a:t>Actionable</a:t>
            </a:r>
          </a:p>
        </p:txBody>
      </p:sp>
      <p:sp>
        <p:nvSpPr>
          <p:cNvPr id="5" name="TextBox 4">
            <a:extLst>
              <a:ext uri="{FF2B5EF4-FFF2-40B4-BE49-F238E27FC236}">
                <a16:creationId xmlns:a16="http://schemas.microsoft.com/office/drawing/2014/main" id="{090BF13D-DA10-F9F5-94C9-1E1669DB2E30}"/>
              </a:ext>
            </a:extLst>
          </p:cNvPr>
          <p:cNvSpPr txBox="1"/>
          <p:nvPr/>
        </p:nvSpPr>
        <p:spPr>
          <a:xfrm>
            <a:off x="713232" y="1965960"/>
            <a:ext cx="10789920" cy="4023360"/>
          </a:xfrm>
          <a:prstGeom prst="rect">
            <a:avLst/>
          </a:prstGeom>
          <a:noFill/>
        </p:spPr>
        <p:txBody>
          <a:bodyPr wrap="square">
            <a:spAutoFit/>
          </a:bodyPr>
          <a:lstStyle/>
          <a:p>
            <a:pPr algn="l">
              <a:lnSpc>
                <a:spcPct val="128000"/>
              </a:lnSpc>
              <a:spcAft>
                <a:spcPts val="1100"/>
              </a:spcAft>
            </a:pPr>
            <a:r>
              <a:rPr sz="1800" b="0">
                <a:solidFill>
                  <a:srgbClr val="FFFFFF"/>
                </a:solidFill>
                <a:latin typeface="Segoe UI"/>
              </a:rPr>
              <a:t>**Know your own position.** Every body has a page on mxmap.it. Most have never looked.</a:t>
            </a:r>
          </a:p>
          <a:p>
            <a:pPr algn="l">
              <a:lnSpc>
                <a:spcPct val="128000"/>
              </a:lnSpc>
              <a:spcAft>
                <a:spcPts val="1100"/>
              </a:spcAft>
            </a:pPr>
            <a:r>
              <a:rPr sz="1800" b="0">
                <a:solidFill>
                  <a:srgbClr val="FFFFFF"/>
                </a:solidFill>
                <a:latin typeface="Segoe UI"/>
              </a:rPr>
              <a:t>**Put jurisdiction in the risk assessment.** It is a supplier risk under NIS2, and it is almost universally missing.</a:t>
            </a:r>
          </a:p>
          <a:p>
            <a:pPr algn="l">
              <a:lnSpc>
                <a:spcPct val="128000"/>
              </a:lnSpc>
              <a:spcAft>
                <a:spcPts val="1100"/>
              </a:spcAft>
            </a:pPr>
            <a:r>
              <a:rPr sz="1800" b="0">
                <a:solidFill>
                  <a:srgbClr val="FFFFFF"/>
                </a:solidFill>
                <a:latin typeface="Segoe UI"/>
              </a:rPr>
              <a:t>**Write it into the tender.** The instrument that reaches a foreign provider is not sanctions or golden power — it is the procurement requirement. France proved it can be drafted.</a:t>
            </a:r>
          </a:p>
          <a:p>
            <a:pPr algn="l">
              <a:lnSpc>
                <a:spcPct val="128000"/>
              </a:lnSpc>
              <a:spcAft>
                <a:spcPts val="1100"/>
              </a:spcAft>
            </a:pPr>
            <a:r>
              <a:rPr sz="1800" b="0">
                <a:solidFill>
                  <a:srgbClr val="FFFFFF"/>
                </a:solidFill>
                <a:latin typeface="Segoe UI"/>
              </a:rPr>
              <a:t>**Self-hosting and free software are a real option** for a large share of these workloads, and 13.5% of Italian bodies already do it.</a:t>
            </a:r>
          </a:p>
        </p:txBody>
      </p:sp>
      <p:pic>
        <p:nvPicPr>
          <p:cNvPr id="6" name="Picture 5" descr="simbolo.png">
            <a:extLst>
              <a:ext uri="{FF2B5EF4-FFF2-40B4-BE49-F238E27FC236}">
                <a16:creationId xmlns:a16="http://schemas.microsoft.com/office/drawing/2014/main" id="{16217D56-DEB3-7F61-99A6-79350B1D27BA}"/>
              </a:ext>
            </a:extLst>
          </p:cNvPr>
          <p:cNvPicPr>
            <a:picLocks noChangeAspect="1"/>
          </p:cNvPicPr>
          <p:nvPr/>
        </p:nvPicPr>
        <p:blipFill>
          <a:blip r:embed="rId2"/>
          <a:stretch>
            <a:fillRect/>
          </a:stretch>
        </p:blipFill>
        <p:spPr>
          <a:xfrm>
            <a:off x="11213287" y="5971032"/>
            <a:ext cx="566928" cy="566928"/>
          </a:xfrm>
          <a:prstGeom prst="rect">
            <a:avLst/>
          </a:prstGeom>
        </p:spPr>
      </p:pic>
    </p:spTree>
    <p:extLst>
      <p:ext uri="{BB962C8B-B14F-4D97-AF65-F5344CB8AC3E}">
        <p14:creationId xmlns:p14="http://schemas.microsoft.com/office/powerpoint/2010/main" val="25573257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E2033"/>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82296"/>
          </a:xfrm>
          <a:prstGeom prst="rect">
            <a:avLst/>
          </a:prstGeom>
          <a:solidFill>
            <a:srgbClr val="6DB3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881360" cy="822960"/>
          </a:xfrm>
          <a:prstGeom prst="rect">
            <a:avLst/>
          </a:prstGeom>
          <a:noFill/>
        </p:spPr>
        <p:txBody>
          <a:bodyPr wrap="square">
            <a:spAutoFit/>
          </a:bodyPr>
          <a:lstStyle/>
          <a:p>
            <a:pPr algn="l">
              <a:lnSpc>
                <a:spcPct val="118000"/>
              </a:lnSpc>
              <a:spcAft>
                <a:spcPts val="600"/>
              </a:spcAft>
            </a:pPr>
            <a:r>
              <a:rPr sz="3300" b="1">
                <a:solidFill>
                  <a:srgbClr val="FFFFFF"/>
                </a:solidFill>
                <a:latin typeface="Segoe UI"/>
              </a:rPr>
              <a:t>Contribute</a:t>
            </a:r>
          </a:p>
        </p:txBody>
      </p:sp>
      <p:sp>
        <p:nvSpPr>
          <p:cNvPr id="4" name="TextBox 3"/>
          <p:cNvSpPr txBox="1"/>
          <p:nvPr/>
        </p:nvSpPr>
        <p:spPr>
          <a:xfrm>
            <a:off x="713232" y="1234440"/>
            <a:ext cx="10789920" cy="457200"/>
          </a:xfrm>
          <a:prstGeom prst="rect">
            <a:avLst/>
          </a:prstGeom>
          <a:noFill/>
        </p:spPr>
        <p:txBody>
          <a:bodyPr wrap="square">
            <a:spAutoFit/>
          </a:bodyPr>
          <a:lstStyle/>
          <a:p>
            <a:pPr algn="l">
              <a:lnSpc>
                <a:spcPct val="118000"/>
              </a:lnSpc>
              <a:spcAft>
                <a:spcPts val="600"/>
              </a:spcAft>
            </a:pPr>
            <a:r>
              <a:rPr sz="1600" b="0">
                <a:solidFill>
                  <a:srgbClr val="6DB3FF"/>
                </a:solidFill>
                <a:latin typeface="Segoe UI"/>
              </a:rPr>
              <a:t>The measurement is done. The hard part is what follows.</a:t>
            </a:r>
          </a:p>
        </p:txBody>
      </p:sp>
      <p:pic>
        <p:nvPicPr>
          <p:cNvPr id="5" name="Picture 4" descr="qr-telegram.png"/>
          <p:cNvPicPr>
            <a:picLocks noChangeAspect="1"/>
          </p:cNvPicPr>
          <p:nvPr/>
        </p:nvPicPr>
        <p:blipFill>
          <a:blip r:embed="rId2"/>
          <a:stretch>
            <a:fillRect/>
          </a:stretch>
        </p:blipFill>
        <p:spPr>
          <a:xfrm>
            <a:off x="822960" y="1965960"/>
            <a:ext cx="1828800" cy="1828800"/>
          </a:xfrm>
          <a:prstGeom prst="rect">
            <a:avLst/>
          </a:prstGeom>
        </p:spPr>
      </p:pic>
      <p:sp>
        <p:nvSpPr>
          <p:cNvPr id="6" name="TextBox 5"/>
          <p:cNvSpPr txBox="1"/>
          <p:nvPr/>
        </p:nvSpPr>
        <p:spPr>
          <a:xfrm>
            <a:off x="822960" y="3931920"/>
            <a:ext cx="3291840" cy="457200"/>
          </a:xfrm>
          <a:prstGeom prst="rect">
            <a:avLst/>
          </a:prstGeom>
          <a:noFill/>
        </p:spPr>
        <p:txBody>
          <a:bodyPr wrap="square">
            <a:spAutoFit/>
          </a:bodyPr>
          <a:lstStyle/>
          <a:p>
            <a:pPr algn="l">
              <a:lnSpc>
                <a:spcPct val="118000"/>
              </a:lnSpc>
              <a:spcAft>
                <a:spcPts val="600"/>
              </a:spcAft>
            </a:pPr>
            <a:r>
              <a:rPr sz="1900" b="1">
                <a:solidFill>
                  <a:srgbClr val="FFFFFF"/>
                </a:solidFill>
                <a:latin typeface="Segoe UI"/>
              </a:rPr>
              <a:t>Telegram</a:t>
            </a:r>
          </a:p>
        </p:txBody>
      </p:sp>
      <p:sp>
        <p:nvSpPr>
          <p:cNvPr id="7" name="TextBox 6"/>
          <p:cNvSpPr txBox="1"/>
          <p:nvPr/>
        </p:nvSpPr>
        <p:spPr>
          <a:xfrm>
            <a:off x="822960" y="4343400"/>
            <a:ext cx="3566160" cy="457200"/>
          </a:xfrm>
          <a:prstGeom prst="rect">
            <a:avLst/>
          </a:prstGeom>
          <a:noFill/>
        </p:spPr>
        <p:txBody>
          <a:bodyPr wrap="square">
            <a:spAutoFit/>
          </a:bodyPr>
          <a:lstStyle/>
          <a:p>
            <a:pPr algn="l">
              <a:lnSpc>
                <a:spcPct val="118000"/>
              </a:lnSpc>
              <a:spcAft>
                <a:spcPts val="600"/>
              </a:spcAft>
            </a:pPr>
            <a:r>
              <a:rPr sz="1300" b="0">
                <a:solidFill>
                  <a:srgbClr val="6DB3FF"/>
                </a:solidFill>
                <a:latin typeface="Segoe UI"/>
              </a:rPr>
              <a:t>t.me/+Ot-M_g0dkh1kMGI0</a:t>
            </a:r>
          </a:p>
        </p:txBody>
      </p:sp>
      <p:sp>
        <p:nvSpPr>
          <p:cNvPr id="8" name="TextBox 7"/>
          <p:cNvSpPr txBox="1"/>
          <p:nvPr/>
        </p:nvSpPr>
        <p:spPr>
          <a:xfrm>
            <a:off x="822960" y="4709160"/>
            <a:ext cx="3291840" cy="457200"/>
          </a:xfrm>
          <a:prstGeom prst="rect">
            <a:avLst/>
          </a:prstGeom>
          <a:noFill/>
        </p:spPr>
        <p:txBody>
          <a:bodyPr wrap="square">
            <a:spAutoFit/>
          </a:bodyPr>
          <a:lstStyle/>
          <a:p>
            <a:pPr algn="l">
              <a:lnSpc>
                <a:spcPct val="118000"/>
              </a:lnSpc>
              <a:spcAft>
                <a:spcPts val="600"/>
              </a:spcAft>
            </a:pPr>
            <a:r>
              <a:rPr sz="1200" b="0">
                <a:solidFill>
                  <a:srgbClr val="9EB2C6"/>
                </a:solidFill>
                <a:latin typeface="Segoe UI"/>
              </a:rPr>
              <a:t>Join the community</a:t>
            </a:r>
          </a:p>
        </p:txBody>
      </p:sp>
      <p:sp>
        <p:nvSpPr>
          <p:cNvPr id="10" name="TextBox 9"/>
          <p:cNvSpPr txBox="1"/>
          <p:nvPr/>
        </p:nvSpPr>
        <p:spPr>
          <a:xfrm>
            <a:off x="8412480" y="1874520"/>
            <a:ext cx="3291840" cy="457200"/>
          </a:xfrm>
          <a:prstGeom prst="rect">
            <a:avLst/>
          </a:prstGeom>
          <a:noFill/>
        </p:spPr>
        <p:txBody>
          <a:bodyPr wrap="square">
            <a:spAutoFit/>
          </a:bodyPr>
          <a:lstStyle/>
          <a:p>
            <a:pPr algn="l">
              <a:lnSpc>
                <a:spcPct val="118000"/>
              </a:lnSpc>
              <a:spcAft>
                <a:spcPts val="600"/>
              </a:spcAft>
            </a:pPr>
            <a:r>
              <a:rPr sz="1900" b="1" dirty="0">
                <a:solidFill>
                  <a:srgbClr val="FFFFFF"/>
                </a:solidFill>
                <a:latin typeface="Segoe UI"/>
              </a:rPr>
              <a:t>Observatory</a:t>
            </a:r>
          </a:p>
        </p:txBody>
      </p:sp>
      <p:sp>
        <p:nvSpPr>
          <p:cNvPr id="11" name="TextBox 10"/>
          <p:cNvSpPr txBox="1"/>
          <p:nvPr/>
        </p:nvSpPr>
        <p:spPr>
          <a:xfrm>
            <a:off x="8412480" y="2286000"/>
            <a:ext cx="3566160" cy="457200"/>
          </a:xfrm>
          <a:prstGeom prst="rect">
            <a:avLst/>
          </a:prstGeom>
          <a:noFill/>
        </p:spPr>
        <p:txBody>
          <a:bodyPr wrap="square">
            <a:spAutoFit/>
          </a:bodyPr>
          <a:lstStyle/>
          <a:p>
            <a:pPr algn="l">
              <a:lnSpc>
                <a:spcPct val="118000"/>
              </a:lnSpc>
              <a:spcAft>
                <a:spcPts val="600"/>
              </a:spcAft>
            </a:pPr>
            <a:r>
              <a:rPr sz="1300" b="0">
                <a:solidFill>
                  <a:srgbClr val="6DB3FF"/>
                </a:solidFill>
                <a:latin typeface="Segoe UI"/>
              </a:rPr>
              <a:t>osservatorio.mxmap.it</a:t>
            </a:r>
          </a:p>
        </p:txBody>
      </p:sp>
      <p:sp>
        <p:nvSpPr>
          <p:cNvPr id="12" name="TextBox 11"/>
          <p:cNvSpPr txBox="1"/>
          <p:nvPr/>
        </p:nvSpPr>
        <p:spPr>
          <a:xfrm>
            <a:off x="8412480" y="2651760"/>
            <a:ext cx="3291840" cy="457200"/>
          </a:xfrm>
          <a:prstGeom prst="rect">
            <a:avLst/>
          </a:prstGeom>
          <a:noFill/>
        </p:spPr>
        <p:txBody>
          <a:bodyPr wrap="square">
            <a:spAutoFit/>
          </a:bodyPr>
          <a:lstStyle/>
          <a:p>
            <a:pPr algn="l">
              <a:lnSpc>
                <a:spcPct val="118000"/>
              </a:lnSpc>
              <a:spcAft>
                <a:spcPts val="600"/>
              </a:spcAft>
            </a:pPr>
            <a:r>
              <a:rPr sz="1200" b="0">
                <a:solidFill>
                  <a:srgbClr val="9EB2C6"/>
                </a:solidFill>
                <a:latin typeface="Segoe UI"/>
              </a:rPr>
              <a:t>Papers, briefs, roadmap</a:t>
            </a:r>
          </a:p>
        </p:txBody>
      </p:sp>
      <p:sp>
        <p:nvSpPr>
          <p:cNvPr id="14" name="TextBox 13"/>
          <p:cNvSpPr txBox="1"/>
          <p:nvPr/>
        </p:nvSpPr>
        <p:spPr>
          <a:xfrm>
            <a:off x="8412480" y="3931920"/>
            <a:ext cx="3291840" cy="457200"/>
          </a:xfrm>
          <a:prstGeom prst="rect">
            <a:avLst/>
          </a:prstGeom>
          <a:noFill/>
        </p:spPr>
        <p:txBody>
          <a:bodyPr wrap="square">
            <a:spAutoFit/>
          </a:bodyPr>
          <a:lstStyle/>
          <a:p>
            <a:pPr algn="l">
              <a:lnSpc>
                <a:spcPct val="118000"/>
              </a:lnSpc>
              <a:spcAft>
                <a:spcPts val="600"/>
              </a:spcAft>
            </a:pPr>
            <a:r>
              <a:rPr sz="1900" b="1">
                <a:solidFill>
                  <a:srgbClr val="FFFFFF"/>
                </a:solidFill>
                <a:latin typeface="Segoe UI"/>
              </a:rPr>
              <a:t>GitHub</a:t>
            </a:r>
          </a:p>
        </p:txBody>
      </p:sp>
      <p:sp>
        <p:nvSpPr>
          <p:cNvPr id="15" name="TextBox 14"/>
          <p:cNvSpPr txBox="1"/>
          <p:nvPr/>
        </p:nvSpPr>
        <p:spPr>
          <a:xfrm>
            <a:off x="8412480" y="4343400"/>
            <a:ext cx="3566160" cy="457200"/>
          </a:xfrm>
          <a:prstGeom prst="rect">
            <a:avLst/>
          </a:prstGeom>
          <a:noFill/>
        </p:spPr>
        <p:txBody>
          <a:bodyPr wrap="square">
            <a:spAutoFit/>
          </a:bodyPr>
          <a:lstStyle/>
          <a:p>
            <a:pPr algn="l">
              <a:lnSpc>
                <a:spcPct val="118000"/>
              </a:lnSpc>
              <a:spcAft>
                <a:spcPts val="600"/>
              </a:spcAft>
            </a:pPr>
            <a:r>
              <a:rPr sz="1300" b="0">
                <a:solidFill>
                  <a:srgbClr val="6DB3FF"/>
                </a:solidFill>
                <a:latin typeface="Segoe UI"/>
              </a:rPr>
              <a:t>github.com/mxmap-it</a:t>
            </a:r>
          </a:p>
        </p:txBody>
      </p:sp>
      <p:sp>
        <p:nvSpPr>
          <p:cNvPr id="16" name="TextBox 15"/>
          <p:cNvSpPr txBox="1"/>
          <p:nvPr/>
        </p:nvSpPr>
        <p:spPr>
          <a:xfrm>
            <a:off x="8412480" y="4709160"/>
            <a:ext cx="3291840" cy="457200"/>
          </a:xfrm>
          <a:prstGeom prst="rect">
            <a:avLst/>
          </a:prstGeom>
          <a:noFill/>
        </p:spPr>
        <p:txBody>
          <a:bodyPr wrap="square">
            <a:spAutoFit/>
          </a:bodyPr>
          <a:lstStyle/>
          <a:p>
            <a:pPr algn="l">
              <a:lnSpc>
                <a:spcPct val="118000"/>
              </a:lnSpc>
              <a:spcAft>
                <a:spcPts val="600"/>
              </a:spcAft>
            </a:pPr>
            <a:r>
              <a:rPr sz="1200" b="0">
                <a:solidFill>
                  <a:srgbClr val="9EB2C6"/>
                </a:solidFill>
                <a:latin typeface="Segoe UI"/>
              </a:rPr>
              <a:t>Software, data, issues</a:t>
            </a:r>
          </a:p>
        </p:txBody>
      </p:sp>
      <p:sp>
        <p:nvSpPr>
          <p:cNvPr id="17" name="TextBox 16"/>
          <p:cNvSpPr txBox="1"/>
          <p:nvPr/>
        </p:nvSpPr>
        <p:spPr>
          <a:xfrm>
            <a:off x="713232" y="5577840"/>
            <a:ext cx="10789920" cy="340158"/>
          </a:xfrm>
          <a:prstGeom prst="rect">
            <a:avLst/>
          </a:prstGeom>
          <a:noFill/>
        </p:spPr>
        <p:txBody>
          <a:bodyPr wrap="square">
            <a:spAutoFit/>
          </a:bodyPr>
          <a:lstStyle/>
          <a:p>
            <a:pPr algn="l">
              <a:lnSpc>
                <a:spcPct val="118000"/>
              </a:lnSpc>
              <a:spcAft>
                <a:spcPts val="600"/>
              </a:spcAft>
            </a:pPr>
            <a:r>
              <a:rPr sz="1500" b="1" dirty="0">
                <a:solidFill>
                  <a:srgbClr val="FFFFFF"/>
                </a:solidFill>
                <a:latin typeface="Segoe UI"/>
              </a:rPr>
              <a:t>Technical · Legal · Political · Dissemination</a:t>
            </a:r>
          </a:p>
        </p:txBody>
      </p:sp>
      <p:sp>
        <p:nvSpPr>
          <p:cNvPr id="18" name="TextBox 17"/>
          <p:cNvSpPr txBox="1"/>
          <p:nvPr/>
        </p:nvSpPr>
        <p:spPr>
          <a:xfrm>
            <a:off x="713232" y="6080760"/>
            <a:ext cx="10789920" cy="457200"/>
          </a:xfrm>
          <a:prstGeom prst="rect">
            <a:avLst/>
          </a:prstGeom>
          <a:noFill/>
        </p:spPr>
        <p:txBody>
          <a:bodyPr wrap="square">
            <a:spAutoFit/>
          </a:bodyPr>
          <a:lstStyle/>
          <a:p>
            <a:pPr algn="l">
              <a:lnSpc>
                <a:spcPct val="118000"/>
              </a:lnSpc>
              <a:spcAft>
                <a:spcPts val="600"/>
              </a:spcAft>
            </a:pPr>
            <a:r>
              <a:rPr sz="1200" b="0" dirty="0">
                <a:solidFill>
                  <a:srgbClr val="9EB2C6"/>
                </a:solidFill>
                <a:latin typeface="Segoe UI"/>
              </a:rPr>
              <a:t>Fabio Pietrosanti (naif) — fabio@pietrosanti.it — Hermes Center · </a:t>
            </a:r>
            <a:r>
              <a:rPr sz="1200" b="0" dirty="0" err="1">
                <a:solidFill>
                  <a:srgbClr val="9EB2C6"/>
                </a:solidFill>
                <a:latin typeface="Segoe UI"/>
              </a:rPr>
              <a:t>onData</a:t>
            </a:r>
            <a:r>
              <a:rPr sz="1200" b="0" dirty="0">
                <a:solidFill>
                  <a:srgbClr val="9EB2C6"/>
                </a:solidFill>
                <a:latin typeface="Segoe UI"/>
              </a:rPr>
              <a:t> · </a:t>
            </a:r>
            <a:r>
              <a:rPr sz="1200" b="0" dirty="0" err="1">
                <a:solidFill>
                  <a:srgbClr val="9EB2C6"/>
                </a:solidFill>
                <a:latin typeface="Segoe UI"/>
              </a:rPr>
              <a:t>Copernicani</a:t>
            </a:r>
            <a:endParaRPr sz="1200" b="0" dirty="0">
              <a:solidFill>
                <a:srgbClr val="9EB2C6"/>
              </a:solidFill>
              <a:latin typeface="Segoe UI"/>
            </a:endParaRPr>
          </a:p>
        </p:txBody>
      </p:sp>
      <p:sp>
        <p:nvSpPr>
          <p:cNvPr id="20" name="TextBox 19">
            <a:extLst>
              <a:ext uri="{FF2B5EF4-FFF2-40B4-BE49-F238E27FC236}">
                <a16:creationId xmlns:a16="http://schemas.microsoft.com/office/drawing/2014/main" id="{0C0DED69-CC38-77C9-97D6-4BCF4130E98E}"/>
              </a:ext>
            </a:extLst>
          </p:cNvPr>
          <p:cNvSpPr txBox="1"/>
          <p:nvPr/>
        </p:nvSpPr>
        <p:spPr>
          <a:xfrm>
            <a:off x="4572000" y="1874520"/>
            <a:ext cx="3291840" cy="406330"/>
          </a:xfrm>
          <a:prstGeom prst="rect">
            <a:avLst/>
          </a:prstGeom>
          <a:noFill/>
        </p:spPr>
        <p:txBody>
          <a:bodyPr wrap="square">
            <a:spAutoFit/>
          </a:bodyPr>
          <a:lstStyle/>
          <a:p>
            <a:pPr algn="l">
              <a:lnSpc>
                <a:spcPct val="118000"/>
              </a:lnSpc>
              <a:spcAft>
                <a:spcPts val="600"/>
              </a:spcAft>
            </a:pPr>
            <a:r>
              <a:rPr lang="en-US" sz="1900" b="1" dirty="0" err="1">
                <a:solidFill>
                  <a:srgbClr val="FFFFFF"/>
                </a:solidFill>
                <a:latin typeface="Segoe UI"/>
              </a:rPr>
              <a:t>MXMap</a:t>
            </a:r>
            <a:r>
              <a:rPr lang="en-US" sz="1900" b="1" dirty="0">
                <a:solidFill>
                  <a:srgbClr val="FFFFFF"/>
                </a:solidFill>
                <a:latin typeface="Segoe UI"/>
              </a:rPr>
              <a:t> Italia</a:t>
            </a:r>
            <a:endParaRPr sz="1900" b="1" dirty="0">
              <a:solidFill>
                <a:srgbClr val="FFFFFF"/>
              </a:solidFill>
              <a:latin typeface="Segoe UI"/>
            </a:endParaRPr>
          </a:p>
        </p:txBody>
      </p:sp>
      <p:sp>
        <p:nvSpPr>
          <p:cNvPr id="22" name="TextBox 21">
            <a:extLst>
              <a:ext uri="{FF2B5EF4-FFF2-40B4-BE49-F238E27FC236}">
                <a16:creationId xmlns:a16="http://schemas.microsoft.com/office/drawing/2014/main" id="{D4D93957-A08B-353A-DF17-78CB52A5C8B7}"/>
              </a:ext>
            </a:extLst>
          </p:cNvPr>
          <p:cNvSpPr txBox="1"/>
          <p:nvPr/>
        </p:nvSpPr>
        <p:spPr>
          <a:xfrm>
            <a:off x="4572000" y="2286000"/>
            <a:ext cx="3566160" cy="307200"/>
          </a:xfrm>
          <a:prstGeom prst="rect">
            <a:avLst/>
          </a:prstGeom>
          <a:noFill/>
        </p:spPr>
        <p:txBody>
          <a:bodyPr wrap="square">
            <a:spAutoFit/>
          </a:bodyPr>
          <a:lstStyle/>
          <a:p>
            <a:pPr algn="l">
              <a:lnSpc>
                <a:spcPct val="118000"/>
              </a:lnSpc>
              <a:spcAft>
                <a:spcPts val="600"/>
              </a:spcAft>
            </a:pPr>
            <a:r>
              <a:rPr lang="en-US" sz="1300" b="0" dirty="0">
                <a:solidFill>
                  <a:srgbClr val="6DB3FF"/>
                </a:solidFill>
                <a:latin typeface="Segoe UI"/>
              </a:rPr>
              <a:t>https://</a:t>
            </a:r>
            <a:r>
              <a:rPr sz="1300" b="0" dirty="0">
                <a:solidFill>
                  <a:srgbClr val="6DB3FF"/>
                </a:solidFill>
                <a:latin typeface="Segoe UI"/>
              </a:rPr>
              <a:t>mxmap.it</a:t>
            </a:r>
          </a:p>
        </p:txBody>
      </p:sp>
      <p:sp>
        <p:nvSpPr>
          <p:cNvPr id="24" name="TextBox 23">
            <a:extLst>
              <a:ext uri="{FF2B5EF4-FFF2-40B4-BE49-F238E27FC236}">
                <a16:creationId xmlns:a16="http://schemas.microsoft.com/office/drawing/2014/main" id="{AA0AE54A-A02A-EF63-CDCE-F7483C30804C}"/>
              </a:ext>
            </a:extLst>
          </p:cNvPr>
          <p:cNvSpPr txBox="1"/>
          <p:nvPr/>
        </p:nvSpPr>
        <p:spPr>
          <a:xfrm>
            <a:off x="4572000" y="2651760"/>
            <a:ext cx="3291840" cy="290592"/>
          </a:xfrm>
          <a:prstGeom prst="rect">
            <a:avLst/>
          </a:prstGeom>
          <a:noFill/>
        </p:spPr>
        <p:txBody>
          <a:bodyPr wrap="square">
            <a:spAutoFit/>
          </a:bodyPr>
          <a:lstStyle/>
          <a:p>
            <a:pPr algn="l">
              <a:lnSpc>
                <a:spcPct val="118000"/>
              </a:lnSpc>
              <a:spcAft>
                <a:spcPts val="600"/>
              </a:spcAft>
            </a:pPr>
            <a:r>
              <a:rPr lang="en-US" sz="1200" b="0" dirty="0">
                <a:solidFill>
                  <a:srgbClr val="9EB2C6"/>
                </a:solidFill>
                <a:latin typeface="Segoe UI"/>
              </a:rPr>
              <a:t>Interactive software mapping</a:t>
            </a:r>
            <a:endParaRPr sz="1200" b="0" dirty="0">
              <a:solidFill>
                <a:srgbClr val="9EB2C6"/>
              </a:solidFill>
              <a:latin typeface="Segoe U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3852</Words>
  <Application>Microsoft Office PowerPoint</Application>
  <PresentationFormat>Widescreen</PresentationFormat>
  <Paragraphs>306</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admin</dc:creator>
  <cp:keywords/>
  <dc:description>generated using python-pptx</dc:description>
  <cp:lastModifiedBy>Fabio Pietrosanti</cp:lastModifiedBy>
  <cp:revision>6</cp:revision>
  <dcterms:created xsi:type="dcterms:W3CDTF">2013-01-27T09:14:16Z</dcterms:created>
  <dcterms:modified xsi:type="dcterms:W3CDTF">2026-09-30T09:04:19Z</dcterms:modified>
  <cp:category/>
</cp:coreProperties>
</file>